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9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0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1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528" r:id="rId6"/>
    <p:sldId id="748" r:id="rId7"/>
    <p:sldId id="760" r:id="rId8"/>
    <p:sldId id="759" r:id="rId9"/>
    <p:sldId id="259" r:id="rId10"/>
    <p:sldId id="762" r:id="rId11"/>
    <p:sldId id="260" r:id="rId12"/>
    <p:sldId id="763" r:id="rId13"/>
    <p:sldId id="767" r:id="rId14"/>
    <p:sldId id="768" r:id="rId15"/>
    <p:sldId id="257" r:id="rId16"/>
    <p:sldId id="258" r:id="rId17"/>
    <p:sldId id="758" r:id="rId18"/>
    <p:sldId id="770" r:id="rId19"/>
    <p:sldId id="773" r:id="rId20"/>
    <p:sldId id="772" r:id="rId21"/>
    <p:sldId id="771" r:id="rId22"/>
    <p:sldId id="774" r:id="rId23"/>
    <p:sldId id="786" r:id="rId24"/>
    <p:sldId id="769" r:id="rId25"/>
    <p:sldId id="749" r:id="rId26"/>
    <p:sldId id="751" r:id="rId27"/>
    <p:sldId id="750" r:id="rId28"/>
    <p:sldId id="753" r:id="rId29"/>
    <p:sldId id="765" r:id="rId30"/>
    <p:sldId id="783" r:id="rId31"/>
    <p:sldId id="785" r:id="rId32"/>
    <p:sldId id="784" r:id="rId33"/>
    <p:sldId id="756" r:id="rId34"/>
    <p:sldId id="787" r:id="rId35"/>
    <p:sldId id="788" r:id="rId36"/>
    <p:sldId id="775" r:id="rId37"/>
    <p:sldId id="779" r:id="rId38"/>
    <p:sldId id="780" r:id="rId39"/>
    <p:sldId id="781" r:id="rId40"/>
    <p:sldId id="782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chner, HansEdvard" initials="F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FBE"/>
    <a:srgbClr val="8E908E"/>
    <a:srgbClr val="949696"/>
    <a:srgbClr val="6F7171"/>
    <a:srgbClr val="D1D2D5"/>
    <a:srgbClr val="920028"/>
    <a:srgbClr val="545554"/>
    <a:srgbClr val="6F0523"/>
    <a:srgbClr val="EBE9EA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4626"/>
  </p:normalViewPr>
  <p:slideViewPr>
    <p:cSldViewPr snapToGrid="0">
      <p:cViewPr varScale="1">
        <p:scale>
          <a:sx n="108" d="100"/>
          <a:sy n="108" d="100"/>
        </p:scale>
        <p:origin x="80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espritsg.sharepoint.com/sites/ESPRIT-Intern/Freigegebene%20Dokumente/07%20Projekte/06%202020-2021/09%20Handelskammer%20Winterthur/Handelskammer%20Winterthur%20Kopi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etstgallen-my.sharepoint.com/personal/justus_zenneck_student_unisg_ch/Documents/Handelskammer%20Winterthur%20Zenneck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etstgallen-my.sharepoint.com/personal/justus_zenneck_student_unisg_ch/Documents/Handelskammer%20Winterthur%20Zenneck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etstgallen-my.sharepoint.com/personal/justus_zenneck_student_unisg_ch/Documents/Handelskammer%20Winterthur%20Zenneck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etstgallen-my.sharepoint.com/personal/justus_zenneck_student_unisg_ch/Documents/Handelskammer%20Winterthur%20Zenneck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etstgallen-my.sharepoint.com/personal/justus_zenneck_student_unisg_ch/Documents/Handelskammer%20Winterthur%20Zenneck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espritsg-my.sharepoint.com/personal/adrian_pandjaitan_espritsg_ch/Documents/HK-Winterthur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espritsg-my.sharepoint.com/personal/adrian_pandjaitan_espritsg_ch/Documents/HK-Winterthur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espritsg-my.sharepoint.com/personal/adrian_pandjaitan_espritsg_ch/Documents/HK-Winterthur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aetstgallen-my.sharepoint.com/personal/justus_zenneck_student_unisg_ch/Documents/Handelskammer%20Winterthur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espritsg.sharepoint.com/sites/ESPRIT-Intern/Freigegebene%20Dokumente/07%20Projekte/06%202020-2021/09%20Handelskammer%20Winterthur/Handelskammer%20Winterthur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espritsg.sharepoint.com/sites/ESPRIT-Intern/Freigegebene%20Dokumente/07%20Projekte/06%202020-2021/09%20Handelskammer%20Winterthur/Handelskammer%20Winterthur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espritsg.sharepoint.com/sites/ESPRIT-Intern/Freigegebene%20Dokumente/07%20Projekte/06%202020-2021/09%20Handelskammer%20Winterthur/Handelskammer%20Winterthur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omhassler\Desktop\Hsg\Esprit\Projekt%20Winterthur\Darstellung%20Zahlen%20Winterthu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briel1\Desktop\Darstellungen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Tabelle1!$F$3</c:f>
              <c:strCache>
                <c:ptCount val="1"/>
                <c:pt idx="0">
                  <c:v>Ausgaben in Mio. CHF</c:v>
                </c:pt>
              </c:strCache>
            </c:strRef>
          </c:tx>
          <c:spPr>
            <a:solidFill>
              <a:srgbClr val="920028"/>
            </a:solidFill>
            <a:ln>
              <a:solidFill>
                <a:srgbClr val="920028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D7-B148-A1E1-6154223F5E29}"/>
              </c:ext>
            </c:extLst>
          </c:dPt>
          <c:dPt>
            <c:idx val="11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D7-B148-A1E1-6154223F5E29}"/>
              </c:ext>
            </c:extLst>
          </c:dPt>
          <c:trendline>
            <c:spPr>
              <a:ln w="19050" cap="rnd">
                <a:solidFill>
                  <a:srgbClr val="828282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Tabelle1!$E$5:$P$5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Tabelle1!$E$6:$P$6</c:f>
              <c:numCache>
                <c:formatCode>_-* #,##0_-;\-* #,##0_-;_-* "-"??_-;_-@_-</c:formatCode>
                <c:ptCount val="12"/>
                <c:pt idx="0">
                  <c:v>1324</c:v>
                </c:pt>
                <c:pt idx="1">
                  <c:v>1388</c:v>
                </c:pt>
                <c:pt idx="2">
                  <c:v>1491</c:v>
                </c:pt>
                <c:pt idx="3">
                  <c:v>1465</c:v>
                </c:pt>
                <c:pt idx="4">
                  <c:v>1423</c:v>
                </c:pt>
                <c:pt idx="5">
                  <c:v>1491</c:v>
                </c:pt>
                <c:pt idx="6">
                  <c:v>1665</c:v>
                </c:pt>
                <c:pt idx="7">
                  <c:v>1607</c:v>
                </c:pt>
                <c:pt idx="8">
                  <c:v>1676</c:v>
                </c:pt>
                <c:pt idx="9">
                  <c:v>1727</c:v>
                </c:pt>
                <c:pt idx="10">
                  <c:v>1647</c:v>
                </c:pt>
                <c:pt idx="11">
                  <c:v>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D7-B148-A1E1-6154223F5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1095306352"/>
        <c:axId val="-1095304304"/>
      </c:barChart>
      <c:catAx>
        <c:axId val="-109530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2828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304304"/>
        <c:crosses val="autoZero"/>
        <c:auto val="1"/>
        <c:lblAlgn val="ctr"/>
        <c:lblOffset val="100"/>
        <c:noMultiLvlLbl val="0"/>
      </c:catAx>
      <c:valAx>
        <c:axId val="-1095304304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Mio.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30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EBEBEC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Sachaufwand absolut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'Darstellung 2'!$W$91</c:f>
              <c:strCache>
                <c:ptCount val="1"/>
                <c:pt idx="0">
                  <c:v>Sachaufwand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D7-5A4D-936A-130790E21079}"/>
              </c:ext>
            </c:extLst>
          </c:dPt>
          <c:dPt>
            <c:idx val="11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7-5A4D-936A-130790E21079}"/>
              </c:ext>
            </c:extLst>
          </c:dPt>
          <c:cat>
            <c:strRef>
              <c:f>'Darstellung 2'!$X$90:$AI$90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'Darstellung 2'!$X$91:$AI$91</c:f>
              <c:numCache>
                <c:formatCode>_-* #,##0_-;\-* #,##0_-;_-* "-"??_-;_-@_-</c:formatCode>
                <c:ptCount val="12"/>
                <c:pt idx="0">
                  <c:v>140206</c:v>
                </c:pt>
                <c:pt idx="1">
                  <c:v>151328</c:v>
                </c:pt>
                <c:pt idx="2">
                  <c:v>157246</c:v>
                </c:pt>
                <c:pt idx="3">
                  <c:v>154157</c:v>
                </c:pt>
                <c:pt idx="4">
                  <c:v>159518</c:v>
                </c:pt>
                <c:pt idx="5">
                  <c:v>239294</c:v>
                </c:pt>
                <c:pt idx="6">
                  <c:v>240057</c:v>
                </c:pt>
                <c:pt idx="7">
                  <c:v>280820</c:v>
                </c:pt>
                <c:pt idx="8">
                  <c:v>334163</c:v>
                </c:pt>
                <c:pt idx="9">
                  <c:v>351793</c:v>
                </c:pt>
                <c:pt idx="10">
                  <c:v>250023</c:v>
                </c:pt>
                <c:pt idx="11">
                  <c:v>235868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D7-5A4D-936A-130790E21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1122160"/>
        <c:axId val="-1061119408"/>
      </c:barChart>
      <c:catAx>
        <c:axId val="-106112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119408"/>
        <c:crosses val="autoZero"/>
        <c:auto val="1"/>
        <c:lblAlgn val="ctr"/>
        <c:lblOffset val="100"/>
        <c:noMultiLvlLbl val="0"/>
      </c:catAx>
      <c:valAx>
        <c:axId val="-106111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</a:t>
                </a:r>
                <a:r>
                  <a:rPr lang="de-DE" baseline="0"/>
                  <a:t> Tausend CHF</a:t>
                </a:r>
                <a:r>
                  <a:rPr lang="de-DE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12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Sachaufwand als Teil</a:t>
            </a:r>
            <a:r>
              <a:rPr lang="de-DE" baseline="0"/>
              <a:t> der Ausgaben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'Darstellung 2'!$AL$89</c:f>
              <c:strCache>
                <c:ptCount val="1"/>
                <c:pt idx="0">
                  <c:v>Sachaufwand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7F-494D-9356-CCD17C6B838A}"/>
              </c:ext>
            </c:extLst>
          </c:dPt>
          <c:dPt>
            <c:idx val="11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7F-494D-9356-CCD17C6B838A}"/>
              </c:ext>
            </c:extLst>
          </c:dPt>
          <c:cat>
            <c:strRef>
              <c:f>'Darstellung 2'!$AM$88:$AX$88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'Darstellung 2'!$AM$89:$AX$89</c:f>
              <c:numCache>
                <c:formatCode>0.00%</c:formatCode>
                <c:ptCount val="12"/>
                <c:pt idx="0">
                  <c:v>0.10589999999999999</c:v>
                </c:pt>
                <c:pt idx="1">
                  <c:v>0.109</c:v>
                </c:pt>
                <c:pt idx="2">
                  <c:v>0.1055</c:v>
                </c:pt>
                <c:pt idx="3">
                  <c:v>0.1052</c:v>
                </c:pt>
                <c:pt idx="4">
                  <c:v>0.11210000000000001</c:v>
                </c:pt>
                <c:pt idx="5">
                  <c:v>0.16039999999999999</c:v>
                </c:pt>
                <c:pt idx="6">
                  <c:v>0.14410000000000001</c:v>
                </c:pt>
                <c:pt idx="7">
                  <c:v>0.17469999999999999</c:v>
                </c:pt>
                <c:pt idx="8">
                  <c:v>0.19939999999999999</c:v>
                </c:pt>
                <c:pt idx="9">
                  <c:v>0.2036</c:v>
                </c:pt>
                <c:pt idx="10">
                  <c:v>0.15179999999999999</c:v>
                </c:pt>
                <c:pt idx="11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7F-494D-9356-CCD17C6B8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1092000"/>
        <c:axId val="-1061089248"/>
      </c:barChart>
      <c:catAx>
        <c:axId val="-10610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089248"/>
        <c:crosses val="autoZero"/>
        <c:auto val="1"/>
        <c:lblAlgn val="ctr"/>
        <c:lblOffset val="100"/>
        <c:noMultiLvlLbl val="0"/>
      </c:catAx>
      <c:valAx>
        <c:axId val="-10610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09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Kosten</c:v>
          </c:tx>
          <c:spPr>
            <a:ln w="28575" cap="rnd">
              <a:solidFill>
                <a:srgbClr val="901327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90132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5-814D-A555-1209FD040143}"/>
              </c:ext>
            </c:extLst>
          </c:dPt>
          <c:dLbls>
            <c:dLbl>
              <c:idx val="0"/>
              <c:layout>
                <c:manualLayout>
                  <c:x val="-3.42044033880105E-2"/>
                  <c:y val="-6.7669587388555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C5-814D-A555-1209FD040143}"/>
                </c:ext>
              </c:extLst>
            </c:dLbl>
            <c:dLbl>
              <c:idx val="1"/>
              <c:layout>
                <c:manualLayout>
                  <c:x val="-5.2706605004316197E-2"/>
                  <c:y val="-5.4460945712742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C5-814D-A555-1209FD040143}"/>
                </c:ext>
              </c:extLst>
            </c:dLbl>
            <c:dLbl>
              <c:idx val="2"/>
              <c:layout>
                <c:manualLayout>
                  <c:x val="-3.2970923280256803E-2"/>
                  <c:y val="-5.776310613169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5-814D-A555-1209FD040143}"/>
                </c:ext>
              </c:extLst>
            </c:dLbl>
            <c:dLbl>
              <c:idx val="3"/>
              <c:layout>
                <c:manualLayout>
                  <c:x val="-3.2970923280256803E-2"/>
                  <c:y val="-5.4460945712742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5-814D-A555-1209FD040143}"/>
                </c:ext>
              </c:extLst>
            </c:dLbl>
            <c:dLbl>
              <c:idx val="5"/>
              <c:layout>
                <c:manualLayout>
                  <c:x val="-5.2706605004316197E-2"/>
                  <c:y val="-4.125230403693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5-814D-A555-1209FD040143}"/>
                </c:ext>
              </c:extLst>
            </c:dLbl>
            <c:dLbl>
              <c:idx val="6"/>
              <c:layout>
                <c:manualLayout>
                  <c:x val="-3.2970923280256803E-2"/>
                  <c:y val="-4.1252304036930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C5-814D-A555-1209FD040143}"/>
                </c:ext>
              </c:extLst>
            </c:dLbl>
            <c:dLbl>
              <c:idx val="7"/>
              <c:layout>
                <c:manualLayout>
                  <c:x val="-3.2970923280256803E-2"/>
                  <c:y val="-5.4460945712742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C5-814D-A555-1209FD040143}"/>
                </c:ext>
              </c:extLst>
            </c:dLbl>
            <c:dLbl>
              <c:idx val="8"/>
              <c:layout>
                <c:manualLayout>
                  <c:x val="-3.29709232802569E-2"/>
                  <c:y val="-4.7856624874836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C5-814D-A555-1209FD040143}"/>
                </c:ext>
              </c:extLst>
            </c:dLbl>
            <c:dLbl>
              <c:idx val="9"/>
              <c:layout>
                <c:manualLayout>
                  <c:x val="-3.2970923280256997E-2"/>
                  <c:y val="-4.1252304036930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C5-814D-A555-1209FD040143}"/>
                </c:ext>
              </c:extLst>
            </c:dLbl>
            <c:dLbl>
              <c:idx val="10"/>
              <c:layout>
                <c:manualLayout>
                  <c:x val="-2.3219728844165E-2"/>
                  <c:y val="-6.1065266550648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5-814D-A555-1209FD040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Tabelle1!$B$4:$L$4</c:f>
              <c:numCache>
                <c:formatCode>#,##0</c:formatCode>
                <c:ptCount val="11"/>
                <c:pt idx="0">
                  <c:v>1324434</c:v>
                </c:pt>
                <c:pt idx="1">
                  <c:v>1388559</c:v>
                </c:pt>
                <c:pt idx="2">
                  <c:v>1491170</c:v>
                </c:pt>
                <c:pt idx="3">
                  <c:v>1465213</c:v>
                </c:pt>
                <c:pt idx="4">
                  <c:v>1423201</c:v>
                </c:pt>
                <c:pt idx="5">
                  <c:v>1491748</c:v>
                </c:pt>
                <c:pt idx="6">
                  <c:v>1665833</c:v>
                </c:pt>
                <c:pt idx="7">
                  <c:v>1607369</c:v>
                </c:pt>
                <c:pt idx="8">
                  <c:v>1676043</c:v>
                </c:pt>
                <c:pt idx="9">
                  <c:v>1727556</c:v>
                </c:pt>
                <c:pt idx="10">
                  <c:v>1647493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CC5-814D-A555-1209FD040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1991552"/>
        <c:axId val="-1061988288"/>
      </c:lineChart>
      <c:lineChart>
        <c:grouping val="standard"/>
        <c:varyColors val="0"/>
        <c:ser>
          <c:idx val="1"/>
          <c:order val="1"/>
          <c:tx>
            <c:v>Kosten pro Anstellung</c:v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8921584852942E-2"/>
                  <c:y val="-4.4554464455883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C5-814D-A555-1209FD040143}"/>
                </c:ext>
              </c:extLst>
            </c:dLbl>
            <c:dLbl>
              <c:idx val="5"/>
              <c:layout>
                <c:manualLayout>
                  <c:x val="-1.8921584852942E-2"/>
                  <c:y val="-5.115878529378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C5-814D-A555-1209FD040143}"/>
                </c:ext>
              </c:extLst>
            </c:dLbl>
            <c:dLbl>
              <c:idx val="6"/>
              <c:layout>
                <c:manualLayout>
                  <c:x val="-1.8921584852942E-2"/>
                  <c:y val="-4.4554464455883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C5-814D-A555-1209FD040143}"/>
                </c:ext>
              </c:extLst>
            </c:dLbl>
            <c:dLbl>
              <c:idx val="7"/>
              <c:layout>
                <c:manualLayout>
                  <c:x val="-1.8921584852942101E-2"/>
                  <c:y val="-5.4460945712742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C5-814D-A555-1209FD040143}"/>
                </c:ext>
              </c:extLst>
            </c:dLbl>
            <c:dLbl>
              <c:idx val="8"/>
              <c:layout>
                <c:manualLayout>
                  <c:x val="-1.8921584852942101E-2"/>
                  <c:y val="-4.1252304036930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CC5-814D-A555-1209FD040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Tabelle1!$B$271:$K$271</c:f>
              <c:numCache>
                <c:formatCode>General</c:formatCode>
                <c:ptCount val="10"/>
                <c:pt idx="4">
                  <c:v>262</c:v>
                </c:pt>
                <c:pt idx="5">
                  <c:v>276</c:v>
                </c:pt>
                <c:pt idx="6">
                  <c:v>327</c:v>
                </c:pt>
                <c:pt idx="7">
                  <c:v>314</c:v>
                </c:pt>
                <c:pt idx="8">
                  <c:v>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CC5-814D-A555-1209FD040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1980768"/>
        <c:axId val="-1061984528"/>
      </c:lineChart>
      <c:catAx>
        <c:axId val="-10619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988288"/>
        <c:crosses val="autoZero"/>
        <c:auto val="1"/>
        <c:lblAlgn val="ctr"/>
        <c:lblOffset val="100"/>
        <c:noMultiLvlLbl val="0"/>
      </c:catAx>
      <c:valAx>
        <c:axId val="-1061988288"/>
        <c:scaling>
          <c:orientation val="minMax"/>
          <c:min val="1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 CHF</a:t>
                </a:r>
              </a:p>
            </c:rich>
          </c:tx>
          <c:layout>
            <c:manualLayout>
              <c:xMode val="edge"/>
              <c:yMode val="edge"/>
              <c:x val="1.3395229457308099E-2"/>
              <c:y val="0.365243025358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991552"/>
        <c:crosses val="autoZero"/>
        <c:crossBetween val="between"/>
      </c:valAx>
      <c:valAx>
        <c:axId val="-1061984528"/>
        <c:scaling>
          <c:orientation val="minMax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 CHF</a:t>
                </a:r>
              </a:p>
            </c:rich>
          </c:tx>
          <c:layout>
            <c:manualLayout>
              <c:xMode val="edge"/>
              <c:yMode val="edge"/>
              <c:x val="0.96930661000608298"/>
              <c:y val="0.36245544483249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980768"/>
        <c:crosses val="max"/>
        <c:crossBetween val="between"/>
      </c:valAx>
      <c:catAx>
        <c:axId val="-1061980768"/>
        <c:scaling>
          <c:orientation val="minMax"/>
        </c:scaling>
        <c:delete val="1"/>
        <c:axPos val="b"/>
        <c:majorTickMark val="out"/>
        <c:minorTickMark val="none"/>
        <c:tickLblPos val="nextTo"/>
        <c:crossAx val="-1061984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Kosten pro Anstellung</c:v>
          </c:tx>
          <c:spPr>
            <a:solidFill>
              <a:srgbClr val="901327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F9-BC4C-A2F2-3210AE29E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Tabelle1!$A$175:$A$183</c:f>
              <c:strCache>
                <c:ptCount val="9"/>
                <c:pt idx="0">
                  <c:v>Insgesamt</c:v>
                </c:pt>
                <c:pt idx="1">
                  <c:v>Kulturelles und Dienste</c:v>
                </c:pt>
                <c:pt idx="2">
                  <c:v>Finanzen</c:v>
                </c:pt>
                <c:pt idx="3">
                  <c:v>Bau</c:v>
                </c:pt>
                <c:pt idx="4">
                  <c:v>Sicherheit und Umwelt</c:v>
                </c:pt>
                <c:pt idx="5">
                  <c:v>Schule und Sport</c:v>
                </c:pt>
                <c:pt idx="6">
                  <c:v>Soziales</c:v>
                </c:pt>
                <c:pt idx="7">
                  <c:v>Technische Betriebe</c:v>
                </c:pt>
                <c:pt idx="8">
                  <c:v>Stadtkanzlei</c:v>
                </c:pt>
              </c:strCache>
            </c:strRef>
          </c:cat>
          <c:val>
            <c:numRef>
              <c:f>(Tabelle1!$J$157,Tabelle1!$J$159,Tabelle1!$J$161,Tabelle1!$J$163,Tabelle1!$J$165,Tabelle1!$J$167,Tabelle1!$J$169,Tabelle1!$J$171,Tabelle1!$J$173)</c:f>
              <c:numCache>
                <c:formatCode>General</c:formatCode>
                <c:ptCount val="9"/>
                <c:pt idx="0">
                  <c:v>323</c:v>
                </c:pt>
                <c:pt idx="1">
                  <c:v>145</c:v>
                </c:pt>
                <c:pt idx="2">
                  <c:v>783</c:v>
                </c:pt>
                <c:pt idx="3">
                  <c:v>310</c:v>
                </c:pt>
                <c:pt idx="4">
                  <c:v>173</c:v>
                </c:pt>
                <c:pt idx="5">
                  <c:v>209</c:v>
                </c:pt>
                <c:pt idx="6">
                  <c:v>344</c:v>
                </c:pt>
                <c:pt idx="7">
                  <c:v>540</c:v>
                </c:pt>
                <c:pt idx="8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9-BC4C-A2F2-3210AE29E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3292752"/>
        <c:axId val="-1063289488"/>
      </c:barChart>
      <c:lineChart>
        <c:grouping val="standard"/>
        <c:varyColors val="0"/>
        <c:ser>
          <c:idx val="1"/>
          <c:order val="1"/>
          <c:tx>
            <c:v>Anstellungen</c:v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63406918786621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F9-BC4C-A2F2-3210AE29E6E5}"/>
                </c:ext>
              </c:extLst>
            </c:dLbl>
            <c:dLbl>
              <c:idx val="1"/>
              <c:layout>
                <c:manualLayout>
                  <c:x val="3.9370078740157497E-3"/>
                  <c:y val="2.586206896551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F9-BC4C-A2F2-3210AE29E6E5}"/>
                </c:ext>
              </c:extLst>
            </c:dLbl>
            <c:dLbl>
              <c:idx val="2"/>
              <c:layout>
                <c:manualLayout>
                  <c:x val="3.9370078740157801E-3"/>
                  <c:y val="-3.4482758620689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F9-BC4C-A2F2-3210AE29E6E5}"/>
                </c:ext>
              </c:extLst>
            </c:dLbl>
            <c:dLbl>
              <c:idx val="3"/>
              <c:layout>
                <c:manualLayout>
                  <c:x val="3.9370078740157497E-3"/>
                  <c:y val="-3.4482758620689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F9-BC4C-A2F2-3210AE29E6E5}"/>
                </c:ext>
              </c:extLst>
            </c:dLbl>
            <c:dLbl>
              <c:idx val="4"/>
              <c:layout>
                <c:manualLayout>
                  <c:x val="5.90551181102355E-3"/>
                  <c:y val="5.7471264367814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F9-BC4C-A2F2-3210AE29E6E5}"/>
                </c:ext>
              </c:extLst>
            </c:dLbl>
            <c:dLbl>
              <c:idx val="5"/>
              <c:layout>
                <c:manualLayout>
                  <c:x val="7.8740157480314196E-3"/>
                  <c:y val="4.885057471264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F9-BC4C-A2F2-3210AE29E6E5}"/>
                </c:ext>
              </c:extLst>
            </c:dLbl>
            <c:dLbl>
              <c:idx val="6"/>
              <c:layout>
                <c:manualLayout>
                  <c:x val="3.9370078740157497E-3"/>
                  <c:y val="-2.298850574712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F9-BC4C-A2F2-3210AE29E6E5}"/>
                </c:ext>
              </c:extLst>
            </c:dLbl>
            <c:dLbl>
              <c:idx val="7"/>
              <c:layout>
                <c:manualLayout>
                  <c:x val="7.8740157480314907E-3"/>
                  <c:y val="-1.436781609195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F9-BC4C-A2F2-3210AE29E6E5}"/>
                </c:ext>
              </c:extLst>
            </c:dLbl>
            <c:dLbl>
              <c:idx val="8"/>
              <c:layout>
                <c:manualLayout>
                  <c:x val="3.9370078740157497E-3"/>
                  <c:y val="-3.4482758620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F9-BC4C-A2F2-3210AE29E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(Tabelle1!$J$156,Tabelle1!$J$158,Tabelle1!$J$160,Tabelle1!$J$162,Tabelle1!$J$164,Tabelle1!$J$166,Tabelle1!$J$168,Tabelle1!$J$170,Tabelle1!$J$172)</c:f>
              <c:numCache>
                <c:formatCode>General</c:formatCode>
                <c:ptCount val="9"/>
                <c:pt idx="0">
                  <c:v>5182</c:v>
                </c:pt>
                <c:pt idx="1">
                  <c:v>405</c:v>
                </c:pt>
                <c:pt idx="2">
                  <c:v>240</c:v>
                </c:pt>
                <c:pt idx="3">
                  <c:v>301</c:v>
                </c:pt>
                <c:pt idx="4">
                  <c:v>425</c:v>
                </c:pt>
                <c:pt idx="5">
                  <c:v>1611</c:v>
                </c:pt>
                <c:pt idx="6">
                  <c:v>1351</c:v>
                </c:pt>
                <c:pt idx="7">
                  <c:v>831</c:v>
                </c:pt>
                <c:pt idx="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BF9-BC4C-A2F2-3210AE29E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3281968"/>
        <c:axId val="-1063285728"/>
      </c:lineChart>
      <c:catAx>
        <c:axId val="-10632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289488"/>
        <c:crosses val="autoZero"/>
        <c:auto val="1"/>
        <c:lblAlgn val="ctr"/>
        <c:lblOffset val="100"/>
        <c:noMultiLvlLbl val="0"/>
      </c:catAx>
      <c:valAx>
        <c:axId val="-10632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 CHF</a:t>
                </a:r>
              </a:p>
            </c:rich>
          </c:tx>
          <c:layout>
            <c:manualLayout>
              <c:xMode val="edge"/>
              <c:yMode val="edge"/>
              <c:x val="1.26515347817035E-2"/>
              <c:y val="0.38444321449767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292752"/>
        <c:crosses val="autoZero"/>
        <c:crossBetween val="between"/>
      </c:valAx>
      <c:valAx>
        <c:axId val="-1063285728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Anstellungen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281968"/>
        <c:crosses val="max"/>
        <c:crossBetween val="between"/>
      </c:valAx>
      <c:catAx>
        <c:axId val="-1063281968"/>
        <c:scaling>
          <c:orientation val="minMax"/>
        </c:scaling>
        <c:delete val="1"/>
        <c:axPos val="b"/>
        <c:majorTickMark val="out"/>
        <c:minorTickMark val="none"/>
        <c:tickLblPos val="nextTo"/>
        <c:crossAx val="-1063285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Tabelle1!$A$127</c:f>
              <c:strCache>
                <c:ptCount val="1"/>
                <c:pt idx="0">
                  <c:v>Verena Gick</c:v>
                </c:pt>
              </c:strCache>
            </c:strRef>
          </c:tx>
          <c:spPr>
            <a:solidFill>
              <a:srgbClr val="9013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013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F3-9F4C-8779-86A6999F91AD}"/>
              </c:ext>
            </c:extLst>
          </c:dPt>
          <c:dLbls>
            <c:dLbl>
              <c:idx val="0"/>
              <c:layout>
                <c:manualLayout>
                  <c:x val="-1.30435713154643E-17"/>
                  <c:y val="-0.135581626738832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3-9F4C-8779-86A6999F91AD}"/>
                </c:ext>
              </c:extLst>
            </c:dLbl>
            <c:dLbl>
              <c:idx val="1"/>
              <c:layout>
                <c:manualLayout>
                  <c:x val="-2.6087142630928599E-17"/>
                  <c:y val="-0.125721144794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F3-9F4C-8779-86A6999F9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Tabelle1!$B$127:$L$127</c:f>
              <c:numCache>
                <c:formatCode>#,##0</c:formatCode>
                <c:ptCount val="11"/>
                <c:pt idx="0">
                  <c:v>180370</c:v>
                </c:pt>
                <c:pt idx="1">
                  <c:v>175083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F3-9F4C-8779-86A6999F91AD}"/>
            </c:ext>
          </c:extLst>
        </c:ser>
        <c:ser>
          <c:idx val="1"/>
          <c:order val="1"/>
          <c:tx>
            <c:strRef>
              <c:f>Tabelle1!$A$128</c:f>
              <c:strCache>
                <c:ptCount val="1"/>
                <c:pt idx="0">
                  <c:v>Yvonne Beutler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1306513857665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F3-9F4C-8779-86A6999F91AD}"/>
                </c:ext>
              </c:extLst>
            </c:dLbl>
            <c:dLbl>
              <c:idx val="4"/>
              <c:layout>
                <c:manualLayout>
                  <c:x val="-5.2174285261857198E-17"/>
                  <c:y val="-7.88838555571386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F3-9F4C-8779-86A6999F91AD}"/>
                </c:ext>
              </c:extLst>
            </c:dLbl>
            <c:dLbl>
              <c:idx val="5"/>
              <c:layout>
                <c:manualLayout>
                  <c:x val="0"/>
                  <c:y val="-0.13804674722499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F3-9F4C-8779-86A6999F91AD}"/>
                </c:ext>
              </c:extLst>
            </c:dLbl>
            <c:dLbl>
              <c:idx val="6"/>
              <c:layout>
                <c:manualLayout>
                  <c:x val="-1.04348570523714E-16"/>
                  <c:y val="-0.3993495187580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F3-9F4C-8779-86A6999F91AD}"/>
                </c:ext>
              </c:extLst>
            </c:dLbl>
            <c:dLbl>
              <c:idx val="7"/>
              <c:layout>
                <c:manualLayout>
                  <c:x val="0"/>
                  <c:y val="-0.13804674722499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F3-9F4C-8779-86A6999F91AD}"/>
                </c:ext>
              </c:extLst>
            </c:dLbl>
            <c:dLbl>
              <c:idx val="8"/>
              <c:layout>
                <c:manualLayout>
                  <c:x val="0"/>
                  <c:y val="-0.150372349655794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F3-9F4C-8779-86A6999F9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Tabelle1!$B$128:$L$128</c:f>
              <c:numCache>
                <c:formatCode>General</c:formatCode>
                <c:ptCount val="11"/>
                <c:pt idx="3" formatCode="#,##0">
                  <c:v>177429</c:v>
                </c:pt>
                <c:pt idx="4" formatCode="#,##0">
                  <c:v>153171</c:v>
                </c:pt>
                <c:pt idx="5" formatCode="#,##0">
                  <c:v>182433</c:v>
                </c:pt>
                <c:pt idx="6" formatCode="#,##0">
                  <c:v>303983</c:v>
                </c:pt>
                <c:pt idx="7" formatCode="#,##0">
                  <c:v>181273</c:v>
                </c:pt>
                <c:pt idx="8" formatCode="#,##0">
                  <c:v>187802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F3-9F4C-8779-86A6999F91AD}"/>
            </c:ext>
          </c:extLst>
        </c:ser>
        <c:ser>
          <c:idx val="2"/>
          <c:order val="2"/>
          <c:tx>
            <c:strRef>
              <c:f>Tabelle1!$A$129</c:f>
              <c:strCache>
                <c:ptCount val="1"/>
                <c:pt idx="0">
                  <c:v>Kaspar Bopp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42295149046336E-3"/>
                  <c:y val="-0.155302590628116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F3-9F4C-8779-86A6999F9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Tabelle1!$B$129:$L$129</c:f>
              <c:numCache>
                <c:formatCode>General</c:formatCode>
                <c:ptCount val="11"/>
                <c:pt idx="10" formatCode="#,##0">
                  <c:v>189720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F3-9F4C-8779-86A6999F91AD}"/>
            </c:ext>
          </c:extLst>
        </c:ser>
        <c:ser>
          <c:idx val="3"/>
          <c:order val="3"/>
          <c:tx>
            <c:strRef>
              <c:f>Tabelle1!$A$130</c:f>
              <c:strCache>
                <c:ptCount val="1"/>
                <c:pt idx="0">
                  <c:v>Übergangsjahr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133116506252670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F3-9F4C-8779-86A6999F91AD}"/>
                </c:ext>
              </c:extLst>
            </c:dLbl>
            <c:dLbl>
              <c:idx val="9"/>
              <c:layout>
                <c:manualLayout>
                  <c:x val="1.4229514904630499E-3"/>
                  <c:y val="-0.1479072291696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F3-9F4C-8779-86A6999F9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Tabelle1!$B$130:$L$130</c:f>
              <c:numCache>
                <c:formatCode>General</c:formatCode>
                <c:ptCount val="11"/>
                <c:pt idx="2" formatCode="#,##0">
                  <c:v>178252</c:v>
                </c:pt>
                <c:pt idx="9" formatCode="#,##0">
                  <c:v>186153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DF3-9F4C-8779-86A6999F91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60942400"/>
        <c:axId val="-1060939648"/>
      </c:barChart>
      <c:catAx>
        <c:axId val="-106094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939648"/>
        <c:crosses val="autoZero"/>
        <c:auto val="1"/>
        <c:lblAlgn val="ctr"/>
        <c:lblOffset val="100"/>
        <c:noMultiLvlLbl val="0"/>
      </c:catAx>
      <c:valAx>
        <c:axId val="-1060939648"/>
        <c:scaling>
          <c:orientation val="minMax"/>
          <c:min val="1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/>
                  <a:t>Kosten (in</a:t>
                </a:r>
                <a:r>
                  <a:rPr lang="de-DE" sz="1000" baseline="0"/>
                  <a:t> T</a:t>
                </a:r>
                <a:r>
                  <a:rPr lang="de-DE" sz="1000"/>
                  <a:t>ausend CHF)</a:t>
                </a:r>
              </a:p>
            </c:rich>
          </c:tx>
          <c:layout>
            <c:manualLayout>
              <c:xMode val="edge"/>
              <c:yMode val="edge"/>
              <c:x val="7.4003025932642798E-3"/>
              <c:y val="0.369411825888983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94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Tabelle1!$A$133</c:f>
              <c:strCache>
                <c:ptCount val="1"/>
                <c:pt idx="0">
                  <c:v>Stefan Fritischi</c:v>
                </c:pt>
              </c:strCache>
            </c:strRef>
          </c:tx>
          <c:spPr>
            <a:solidFill>
              <a:srgbClr val="90132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182377794665E-17"/>
                  <c:y val="-0.1385492534860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A-9742-8AF6-7AD2713AB40C}"/>
                </c:ext>
              </c:extLst>
            </c:dLbl>
            <c:dLbl>
              <c:idx val="1"/>
              <c:layout>
                <c:manualLayout>
                  <c:x val="0"/>
                  <c:y val="-0.153912693152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A-9742-8AF6-7AD2713AB40C}"/>
                </c:ext>
              </c:extLst>
            </c:dLbl>
            <c:dLbl>
              <c:idx val="2"/>
              <c:layout>
                <c:manualLayout>
                  <c:x val="-5.2472951117865901E-17"/>
                  <c:y val="-0.256960809142137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A-9742-8AF6-7AD2713AB40C}"/>
                </c:ext>
              </c:extLst>
            </c:dLbl>
            <c:dLbl>
              <c:idx val="3"/>
              <c:layout>
                <c:manualLayout>
                  <c:x val="0"/>
                  <c:y val="-0.2573402745935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A-9742-8AF6-7AD2713AB40C}"/>
                </c:ext>
              </c:extLst>
            </c:dLbl>
            <c:dLbl>
              <c:idx val="4"/>
              <c:layout>
                <c:manualLayout>
                  <c:x val="-5.2472951117865901E-17"/>
                  <c:y val="-0.2428071406950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A-9742-8AF6-7AD2713AB40C}"/>
                </c:ext>
              </c:extLst>
            </c:dLbl>
            <c:dLbl>
              <c:idx val="5"/>
              <c:layout>
                <c:manualLayout>
                  <c:x val="0"/>
                  <c:y val="-0.286572538062365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A-9742-8AF6-7AD2713AB40C}"/>
                </c:ext>
              </c:extLst>
            </c:dLbl>
            <c:dLbl>
              <c:idx val="6"/>
              <c:layout>
                <c:manualLayout>
                  <c:x val="0"/>
                  <c:y val="-0.297274675199345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A-9742-8AF6-7AD2713AB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Tabelle1!$B$133:$L$133</c:f>
              <c:numCache>
                <c:formatCode>#,##0</c:formatCode>
                <c:ptCount val="11"/>
                <c:pt idx="0">
                  <c:v>250957</c:v>
                </c:pt>
                <c:pt idx="1">
                  <c:v>257724</c:v>
                </c:pt>
                <c:pt idx="2">
                  <c:v>298534</c:v>
                </c:pt>
                <c:pt idx="3">
                  <c:v>298703</c:v>
                </c:pt>
                <c:pt idx="4">
                  <c:v>291386</c:v>
                </c:pt>
                <c:pt idx="5">
                  <c:v>310661</c:v>
                </c:pt>
                <c:pt idx="6">
                  <c:v>314463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0A-9742-8AF6-7AD2713AB40C}"/>
            </c:ext>
          </c:extLst>
        </c:ser>
        <c:ser>
          <c:idx val="1"/>
          <c:order val="1"/>
          <c:tx>
            <c:strRef>
              <c:f>Tabelle1!$A$134</c:f>
              <c:strCache>
                <c:ptCount val="1"/>
                <c:pt idx="0">
                  <c:v>Jürg Altwegg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"/>
                  <c:y val="-0.3546785650967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A-9742-8AF6-7AD2713AB40C}"/>
                </c:ext>
              </c:extLst>
            </c:dLbl>
            <c:dLbl>
              <c:idx val="9"/>
              <c:layout>
                <c:manualLayout>
                  <c:x val="0"/>
                  <c:y val="-0.383263871074729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A-9742-8AF6-7AD2713AB40C}"/>
                </c:ext>
              </c:extLst>
            </c:dLbl>
            <c:dLbl>
              <c:idx val="10"/>
              <c:layout>
                <c:manualLayout>
                  <c:x val="0"/>
                  <c:y val="-0.42185295369981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0A-9742-8AF6-7AD2713AB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Tabelle1!$B$134:$L$134</c:f>
              <c:numCache>
                <c:formatCode>General</c:formatCode>
                <c:ptCount val="11"/>
                <c:pt idx="8" formatCode="#,##0">
                  <c:v>336998</c:v>
                </c:pt>
                <c:pt idx="9" formatCode="#,##0">
                  <c:v>348671</c:v>
                </c:pt>
                <c:pt idx="10" formatCode="#,##0">
                  <c:v>365668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0A-9742-8AF6-7AD2713AB40C}"/>
            </c:ext>
          </c:extLst>
        </c:ser>
        <c:ser>
          <c:idx val="2"/>
          <c:order val="2"/>
          <c:tx>
            <c:strRef>
              <c:f>Tabelle1!$A$135</c:f>
              <c:strCache>
                <c:ptCount val="1"/>
                <c:pt idx="0">
                  <c:v>Übergangsjahr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0.31376128676439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0A-9742-8AF6-7AD2713AB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Tabelle1!$B$135:$L$135</c:f>
              <c:numCache>
                <c:formatCode>General</c:formatCode>
                <c:ptCount val="11"/>
                <c:pt idx="7" formatCode="#,##0">
                  <c:v>320807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0A-9742-8AF6-7AD2713AB4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62773008"/>
        <c:axId val="-1062770256"/>
      </c:barChart>
      <c:lineChart>
        <c:grouping val="standard"/>
        <c:varyColors val="0"/>
        <c:ser>
          <c:idx val="3"/>
          <c:order val="3"/>
          <c:tx>
            <c:v>Bildungsausgaben pro Schüler (Volksschule)</c:v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197658684693899E-17"/>
                  <c:y val="1.0373443983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0A-9742-8AF6-7AD2713AB40C}"/>
                </c:ext>
              </c:extLst>
            </c:dLbl>
            <c:dLbl>
              <c:idx val="1"/>
              <c:layout>
                <c:manualLayout>
                  <c:x val="1.42897970848817E-3"/>
                  <c:y val="1.0373443983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0A-9742-8AF6-7AD2713AB40C}"/>
                </c:ext>
              </c:extLst>
            </c:dLbl>
            <c:dLbl>
              <c:idx val="2"/>
              <c:layout>
                <c:manualLayout>
                  <c:x val="-1.5718776793369499E-2"/>
                  <c:y val="-3.112033195020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D0A-9742-8AF6-7AD2713AB40C}"/>
                </c:ext>
              </c:extLst>
            </c:dLbl>
            <c:dLbl>
              <c:idx val="3"/>
              <c:layout>
                <c:manualLayout>
                  <c:x val="-4.2869391254644696E-3"/>
                  <c:y val="-3.112033195020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0A-9742-8AF6-7AD2713AB40C}"/>
                </c:ext>
              </c:extLst>
            </c:dLbl>
            <c:dLbl>
              <c:idx val="4"/>
              <c:layout>
                <c:manualLayout>
                  <c:x val="-1.5718776793369599E-2"/>
                  <c:y val="2.697095435684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D0A-9742-8AF6-7AD2713AB40C}"/>
                </c:ext>
              </c:extLst>
            </c:dLbl>
            <c:dLbl>
              <c:idx val="5"/>
              <c:layout>
                <c:manualLayout>
                  <c:x val="-1.7147756501857701E-2"/>
                  <c:y val="-3.319502074688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0A-9742-8AF6-7AD2713AB40C}"/>
                </c:ext>
              </c:extLst>
            </c:dLbl>
            <c:dLbl>
              <c:idx val="6"/>
              <c:layout>
                <c:manualLayout>
                  <c:x val="0"/>
                  <c:y val="2.904564315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D0A-9742-8AF6-7AD2713AB40C}"/>
                </c:ext>
              </c:extLst>
            </c:dLbl>
            <c:dLbl>
              <c:idx val="7"/>
              <c:layout>
                <c:manualLayout>
                  <c:x val="-1.14318376679051E-2"/>
                  <c:y val="-4.149377593360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D0A-9742-8AF6-7AD2713AB40C}"/>
                </c:ext>
              </c:extLst>
            </c:dLbl>
            <c:dLbl>
              <c:idx val="8"/>
              <c:layout>
                <c:manualLayout>
                  <c:x val="-1.7147756501857701E-2"/>
                  <c:y val="-3.319502074688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D0A-9742-8AF6-7AD2713AB40C}"/>
                </c:ext>
              </c:extLst>
            </c:dLbl>
            <c:dLbl>
              <c:idx val="9"/>
              <c:layout>
                <c:manualLayout>
                  <c:x val="-2.0005715918833801E-2"/>
                  <c:y val="-3.941908713692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D0A-9742-8AF6-7AD2713AB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Tabelle1!$B$272:$K$272</c:f>
              <c:numCache>
                <c:formatCode>#,##0</c:formatCode>
                <c:ptCount val="10"/>
                <c:pt idx="0">
                  <c:v>16569</c:v>
                </c:pt>
                <c:pt idx="1">
                  <c:v>18188</c:v>
                </c:pt>
                <c:pt idx="2">
                  <c:v>21626</c:v>
                </c:pt>
                <c:pt idx="3">
                  <c:v>21383</c:v>
                </c:pt>
                <c:pt idx="4">
                  <c:v>20212</c:v>
                </c:pt>
                <c:pt idx="5">
                  <c:v>20672</c:v>
                </c:pt>
                <c:pt idx="6">
                  <c:v>20499</c:v>
                </c:pt>
                <c:pt idx="7">
                  <c:v>20388</c:v>
                </c:pt>
                <c:pt idx="8">
                  <c:v>20946</c:v>
                </c:pt>
                <c:pt idx="9">
                  <c:v>21657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D0A-9742-8AF6-7AD2713AB4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62762224"/>
        <c:axId val="-1062766496"/>
      </c:lineChart>
      <c:catAx>
        <c:axId val="-106277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770256"/>
        <c:crosses val="autoZero"/>
        <c:auto val="1"/>
        <c:lblAlgn val="ctr"/>
        <c:lblOffset val="100"/>
        <c:noMultiLvlLbl val="0"/>
      </c:catAx>
      <c:valAx>
        <c:axId val="-1062770256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/>
                  <a:t>Kosten (in Tausend CHF)</a:t>
                </a:r>
              </a:p>
            </c:rich>
          </c:tx>
          <c:layout>
            <c:manualLayout>
              <c:xMode val="edge"/>
              <c:yMode val="edge"/>
              <c:x val="1.2820512820512799E-2"/>
              <c:y val="0.348972784003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773008"/>
        <c:crosses val="autoZero"/>
        <c:crossBetween val="between"/>
      </c:valAx>
      <c:valAx>
        <c:axId val="-1062766496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/>
                  <a:t>in CHF</a:t>
                </a:r>
              </a:p>
            </c:rich>
          </c:tx>
          <c:layout>
            <c:manualLayout>
              <c:xMode val="edge"/>
              <c:yMode val="edge"/>
              <c:x val="0.96255353048002501"/>
              <c:y val="0.45844055281471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762224"/>
        <c:crosses val="max"/>
        <c:crossBetween val="between"/>
      </c:valAx>
      <c:catAx>
        <c:axId val="-106276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-106276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13602647495198E-2"/>
          <c:y val="5.04998692356236E-2"/>
          <c:w val="0.92518591426071695"/>
          <c:h val="0.8030991846645789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Schüleranzahl</c:v>
                </c:pt>
              </c:strCache>
            </c:strRef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0028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077294685990301E-3"/>
                  <c:y val="-5.253556492278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CA-ED4D-BB2C-916297A84E4F}"/>
                </c:ext>
              </c:extLst>
            </c:dLbl>
            <c:dLbl>
              <c:idx val="1"/>
              <c:layout>
                <c:manualLayout>
                  <c:x val="-4.4282902288765202E-17"/>
                  <c:y val="3.794235244423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CA-ED4D-BB2C-916297A84E4F}"/>
                </c:ext>
              </c:extLst>
            </c:dLbl>
            <c:dLbl>
              <c:idx val="2"/>
              <c:layout>
                <c:manualLayout>
                  <c:x val="0"/>
                  <c:y val="-4.961692242707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CA-ED4D-BB2C-916297A84E4F}"/>
                </c:ext>
              </c:extLst>
            </c:dLbl>
            <c:dLbl>
              <c:idx val="3"/>
              <c:layout>
                <c:manualLayout>
                  <c:x val="0"/>
                  <c:y val="3.210506745281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CA-ED4D-BB2C-916297A84E4F}"/>
                </c:ext>
              </c:extLst>
            </c:dLbl>
            <c:dLbl>
              <c:idx val="4"/>
              <c:layout>
                <c:manualLayout>
                  <c:x val="-7.2463768115942004E-3"/>
                  <c:y val="-3.210506745281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CA-ED4D-BB2C-916297A84E4F}"/>
                </c:ext>
              </c:extLst>
            </c:dLbl>
            <c:dLbl>
              <c:idx val="5"/>
              <c:layout>
                <c:manualLayout>
                  <c:x val="0"/>
                  <c:y val="3.210506745281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CA-ED4D-BB2C-916297A84E4F}"/>
                </c:ext>
              </c:extLst>
            </c:dLbl>
            <c:dLbl>
              <c:idx val="6"/>
              <c:layout>
                <c:manualLayout>
                  <c:x val="0"/>
                  <c:y val="-4.377963743565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CA-ED4D-BB2C-916297A84E4F}"/>
                </c:ext>
              </c:extLst>
            </c:dLbl>
            <c:dLbl>
              <c:idx val="7"/>
              <c:layout>
                <c:manualLayout>
                  <c:x val="0"/>
                  <c:y val="4.377963743565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CA-ED4D-BB2C-916297A84E4F}"/>
                </c:ext>
              </c:extLst>
            </c:dLbl>
            <c:dLbl>
              <c:idx val="8"/>
              <c:layout>
                <c:manualLayout>
                  <c:x val="-1.2077294685990301E-3"/>
                  <c:y val="-2.62677824613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CA-ED4D-BB2C-916297A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9721</c:v>
                </c:pt>
                <c:pt idx="1">
                  <c:v>9731</c:v>
                </c:pt>
                <c:pt idx="2">
                  <c:v>9798</c:v>
                </c:pt>
                <c:pt idx="3">
                  <c:v>9998</c:v>
                </c:pt>
                <c:pt idx="4">
                  <c:v>10278</c:v>
                </c:pt>
                <c:pt idx="5">
                  <c:v>10450</c:v>
                </c:pt>
                <c:pt idx="6">
                  <c:v>10798</c:v>
                </c:pt>
                <c:pt idx="7">
                  <c:v>11063</c:v>
                </c:pt>
                <c:pt idx="8">
                  <c:v>11269</c:v>
                </c:pt>
                <c:pt idx="9">
                  <c:v>11492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CA-ED4D-BB2C-916297A84E4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Kosten pro Schüler</c:v>
                </c:pt>
              </c:strCache>
            </c:strRef>
          </c:tx>
          <c:spPr>
            <a:ln w="28575" cap="rnd" cmpd="sng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FBFBF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2077294685990301E-3"/>
                  <c:y val="-2.33491399656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CA-ED4D-BB2C-916297A84E4F}"/>
                </c:ext>
              </c:extLst>
            </c:dLbl>
            <c:dLbl>
              <c:idx val="1"/>
              <c:layout>
                <c:manualLayout>
                  <c:x val="1.20772946859899E-3"/>
                  <c:y val="1.4593212478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CA-ED4D-BB2C-916297A84E4F}"/>
                </c:ext>
              </c:extLst>
            </c:dLbl>
            <c:dLbl>
              <c:idx val="2"/>
              <c:layout>
                <c:manualLayout>
                  <c:x val="0"/>
                  <c:y val="-2.918642495710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A-ED4D-BB2C-916297A84E4F}"/>
                </c:ext>
              </c:extLst>
            </c:dLbl>
            <c:dLbl>
              <c:idx val="3"/>
              <c:layout>
                <c:manualLayout>
                  <c:x val="0"/>
                  <c:y val="-2.918642495710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CA-ED4D-BB2C-916297A84E4F}"/>
                </c:ext>
              </c:extLst>
            </c:dLbl>
            <c:dLbl>
              <c:idx val="4"/>
              <c:layout>
                <c:manualLayout>
                  <c:x val="6.0386473429951699E-3"/>
                  <c:y val="3.502370994852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CA-ED4D-BB2C-916297A84E4F}"/>
                </c:ext>
              </c:extLst>
            </c:dLbl>
            <c:dLbl>
              <c:idx val="5"/>
              <c:layout>
                <c:manualLayout>
                  <c:x val="-3.6231884057971002E-3"/>
                  <c:y val="-5.253556492278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CA-ED4D-BB2C-916297A84E4F}"/>
                </c:ext>
              </c:extLst>
            </c:dLbl>
            <c:dLbl>
              <c:idx val="6"/>
              <c:layout>
                <c:manualLayout>
                  <c:x val="2.4154589371980701E-3"/>
                  <c:y val="-2.918642495710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CA-ED4D-BB2C-916297A84E4F}"/>
                </c:ext>
              </c:extLst>
            </c:dLbl>
            <c:dLbl>
              <c:idx val="7"/>
              <c:layout>
                <c:manualLayout>
                  <c:x val="0"/>
                  <c:y val="3.210506745281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CA-ED4D-BB2C-916297A84E4F}"/>
                </c:ext>
              </c:extLst>
            </c:dLbl>
            <c:dLbl>
              <c:idx val="8"/>
              <c:layout>
                <c:manualLayout>
                  <c:x val="0"/>
                  <c:y val="-3.794235244423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CA-ED4D-BB2C-916297A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Tabelle1!$C$2:$C$11</c:f>
              <c:numCache>
                <c:formatCode>#,##0</c:formatCode>
                <c:ptCount val="10"/>
                <c:pt idx="0">
                  <c:v>16572</c:v>
                </c:pt>
                <c:pt idx="1">
                  <c:v>15271</c:v>
                </c:pt>
                <c:pt idx="2">
                  <c:v>18963</c:v>
                </c:pt>
                <c:pt idx="3">
                  <c:v>18194</c:v>
                </c:pt>
                <c:pt idx="4">
                  <c:v>17562</c:v>
                </c:pt>
                <c:pt idx="5">
                  <c:v>17579</c:v>
                </c:pt>
                <c:pt idx="6">
                  <c:v>17374</c:v>
                </c:pt>
                <c:pt idx="7">
                  <c:v>16352</c:v>
                </c:pt>
                <c:pt idx="8">
                  <c:v>16789</c:v>
                </c:pt>
                <c:pt idx="9">
                  <c:v>17186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CA-ED4D-BB2C-916297A8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59456224"/>
        <c:axId val="-1059215936"/>
      </c:lineChart>
      <c:catAx>
        <c:axId val="-10594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215936"/>
        <c:crosses val="autoZero"/>
        <c:auto val="1"/>
        <c:lblAlgn val="ctr"/>
        <c:lblOffset val="100"/>
        <c:noMultiLvlLbl val="0"/>
      </c:catAx>
      <c:valAx>
        <c:axId val="-105921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45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85107839780899"/>
          <c:y val="0.94028779193893897"/>
          <c:w val="0.30029784320438202"/>
          <c:h val="5.9712208061060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Zürich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Tabelle1!$B$192:$K$192</c:f>
              <c:numCache>
                <c:formatCode>General</c:formatCode>
                <c:ptCount val="10"/>
                <c:pt idx="0">
                  <c:v>29196</c:v>
                </c:pt>
                <c:pt idx="1">
                  <c:v>28833</c:v>
                </c:pt>
                <c:pt idx="2">
                  <c:v>30986</c:v>
                </c:pt>
                <c:pt idx="3">
                  <c:v>30950</c:v>
                </c:pt>
                <c:pt idx="4">
                  <c:v>30234</c:v>
                </c:pt>
                <c:pt idx="5">
                  <c:v>29926</c:v>
                </c:pt>
                <c:pt idx="6">
                  <c:v>29085</c:v>
                </c:pt>
                <c:pt idx="7">
                  <c:v>28581</c:v>
                </c:pt>
                <c:pt idx="8">
                  <c:v>28587</c:v>
                </c:pt>
                <c:pt idx="9">
                  <c:v>25749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C-764A-A22E-4FF80D59B745}"/>
            </c:ext>
          </c:extLst>
        </c:ser>
        <c:ser>
          <c:idx val="1"/>
          <c:order val="1"/>
          <c:tx>
            <c:v>Luzern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2744397428880101E-17"/>
                  <c:y val="1.4746542922657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7C-764A-A22E-4FF80D59B745}"/>
                </c:ext>
              </c:extLst>
            </c:dLbl>
            <c:dLbl>
              <c:idx val="2"/>
              <c:layout>
                <c:manualLayout>
                  <c:x val="0"/>
                  <c:y val="1.4746542922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7C-764A-A22E-4FF80D59B745}"/>
                </c:ext>
              </c:extLst>
            </c:dLbl>
            <c:dLbl>
              <c:idx val="3"/>
              <c:layout>
                <c:manualLayout>
                  <c:x val="4.5488794857760301E-17"/>
                  <c:y val="-8.847925753594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7C-764A-A22E-4FF80D59B745}"/>
                </c:ext>
              </c:extLst>
            </c:dLbl>
            <c:dLbl>
              <c:idx val="5"/>
              <c:layout>
                <c:manualLayout>
                  <c:x val="-9.0977589715520503E-17"/>
                  <c:y val="-1.4746542922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7C-764A-A22E-4FF80D59B745}"/>
                </c:ext>
              </c:extLst>
            </c:dLbl>
            <c:dLbl>
              <c:idx val="6"/>
              <c:layout>
                <c:manualLayout>
                  <c:x val="0"/>
                  <c:y val="-1.179723433812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7C-764A-A22E-4FF80D59B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Tabelle1!$B$207:$K$207</c:f>
              <c:numCache>
                <c:formatCode>General</c:formatCode>
                <c:ptCount val="10"/>
                <c:pt idx="1">
                  <c:v>15911</c:v>
                </c:pt>
                <c:pt idx="2">
                  <c:v>15612</c:v>
                </c:pt>
                <c:pt idx="3">
                  <c:v>16555</c:v>
                </c:pt>
                <c:pt idx="4">
                  <c:v>16991</c:v>
                </c:pt>
                <c:pt idx="5">
                  <c:v>17105</c:v>
                </c:pt>
                <c:pt idx="6">
                  <c:v>16677</c:v>
                </c:pt>
                <c:pt idx="7">
                  <c:v>17067</c:v>
                </c:pt>
                <c:pt idx="8">
                  <c:v>17302</c:v>
                </c:pt>
                <c:pt idx="9">
                  <c:v>22827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7C-764A-A22E-4FF80D59B745}"/>
            </c:ext>
          </c:extLst>
        </c:ser>
        <c:ser>
          <c:idx val="3"/>
          <c:order val="2"/>
          <c:tx>
            <c:v>St. Gallen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5488794857760301E-17"/>
                  <c:y val="1.17972343381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7C-764A-A22E-4FF80D59B745}"/>
                </c:ext>
              </c:extLst>
            </c:dLbl>
            <c:dLbl>
              <c:idx val="4"/>
              <c:layout>
                <c:manualLayout>
                  <c:x val="0"/>
                  <c:y val="8.847925753594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7C-764A-A22E-4FF80D59B745}"/>
                </c:ext>
              </c:extLst>
            </c:dLbl>
            <c:dLbl>
              <c:idx val="5"/>
              <c:layout>
                <c:manualLayout>
                  <c:x val="-9.0977589715520503E-17"/>
                  <c:y val="8.8479257535947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7C-764A-A22E-4FF80D59B745}"/>
                </c:ext>
              </c:extLst>
            </c:dLbl>
            <c:dLbl>
              <c:idx val="6"/>
              <c:layout>
                <c:manualLayout>
                  <c:x val="0"/>
                  <c:y val="1.17972343381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7C-764A-A22E-4FF80D59B745}"/>
                </c:ext>
              </c:extLst>
            </c:dLbl>
            <c:dLbl>
              <c:idx val="7"/>
              <c:layout>
                <c:manualLayout>
                  <c:x val="0"/>
                  <c:y val="1.17972343381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7C-764A-A22E-4FF80D59B745}"/>
                </c:ext>
              </c:extLst>
            </c:dLbl>
            <c:dLbl>
              <c:idx val="8"/>
              <c:layout>
                <c:manualLayout>
                  <c:x val="0"/>
                  <c:y val="8.847925753594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7C-764A-A22E-4FF80D59B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Tabelle1!$B$201:$K$201</c:f>
              <c:numCache>
                <c:formatCode>General</c:formatCode>
                <c:ptCount val="10"/>
                <c:pt idx="1">
                  <c:v>16331</c:v>
                </c:pt>
                <c:pt idx="2">
                  <c:v>16097</c:v>
                </c:pt>
                <c:pt idx="3">
                  <c:v>16477</c:v>
                </c:pt>
                <c:pt idx="4">
                  <c:v>16420</c:v>
                </c:pt>
                <c:pt idx="5">
                  <c:v>17040</c:v>
                </c:pt>
                <c:pt idx="6">
                  <c:v>16544</c:v>
                </c:pt>
                <c:pt idx="7">
                  <c:v>16618</c:v>
                </c:pt>
                <c:pt idx="8">
                  <c:v>16575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17C-764A-A22E-4FF80D59B745}"/>
            </c:ext>
          </c:extLst>
        </c:ser>
        <c:ser>
          <c:idx val="2"/>
          <c:order val="3"/>
          <c:tx>
            <c:v>Winterthur</c:v>
          </c:tx>
          <c:spPr>
            <a:solidFill>
              <a:srgbClr val="90132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8.847925753594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7C-764A-A22E-4FF80D59B74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Tabelle1!$B$225:$K$225</c:f>
              <c:numCache>
                <c:formatCode>#,##0</c:formatCode>
                <c:ptCount val="10"/>
                <c:pt idx="0">
                  <c:v>16569</c:v>
                </c:pt>
                <c:pt idx="1">
                  <c:v>18188</c:v>
                </c:pt>
                <c:pt idx="2">
                  <c:v>21626</c:v>
                </c:pt>
                <c:pt idx="3">
                  <c:v>21383</c:v>
                </c:pt>
                <c:pt idx="4">
                  <c:v>20212</c:v>
                </c:pt>
                <c:pt idx="5">
                  <c:v>20672</c:v>
                </c:pt>
                <c:pt idx="6">
                  <c:v>20499</c:v>
                </c:pt>
                <c:pt idx="7">
                  <c:v>20388</c:v>
                </c:pt>
                <c:pt idx="8">
                  <c:v>20946</c:v>
                </c:pt>
                <c:pt idx="9">
                  <c:v>21657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17C-764A-A22E-4FF80D59B7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0876368"/>
        <c:axId val="-1060873616"/>
      </c:barChart>
      <c:catAx>
        <c:axId val="-106087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873616"/>
        <c:crosses val="autoZero"/>
        <c:auto val="1"/>
        <c:lblAlgn val="ctr"/>
        <c:lblOffset val="100"/>
        <c:noMultiLvlLbl val="0"/>
      </c:catAx>
      <c:valAx>
        <c:axId val="-106087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87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Tabelle1!$A$228</c:f>
              <c:strCache>
                <c:ptCount val="1"/>
                <c:pt idx="0">
                  <c:v>Primarstufe 1 pro Primarstufe-1-Schüler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Tabelle1!$B$228:$K$228</c:f>
              <c:numCache>
                <c:formatCode>General</c:formatCode>
                <c:ptCount val="10"/>
                <c:pt idx="0">
                  <c:v>7459</c:v>
                </c:pt>
                <c:pt idx="1">
                  <c:v>8434</c:v>
                </c:pt>
                <c:pt idx="2">
                  <c:v>11746</c:v>
                </c:pt>
                <c:pt idx="3">
                  <c:v>10867</c:v>
                </c:pt>
                <c:pt idx="4">
                  <c:v>11043</c:v>
                </c:pt>
                <c:pt idx="5">
                  <c:v>12702</c:v>
                </c:pt>
                <c:pt idx="6">
                  <c:v>12496</c:v>
                </c:pt>
                <c:pt idx="7">
                  <c:v>13505</c:v>
                </c:pt>
                <c:pt idx="8">
                  <c:v>14048</c:v>
                </c:pt>
                <c:pt idx="9">
                  <c:v>14163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A-C749-A657-2C39BE3E7A14}"/>
            </c:ext>
          </c:extLst>
        </c:ser>
        <c:ser>
          <c:idx val="1"/>
          <c:order val="1"/>
          <c:tx>
            <c:v>Sekundarstufe 1 pro Sekundarstufe-1-Schüler</c:v>
          </c:tx>
          <c:spPr>
            <a:solidFill>
              <a:srgbClr val="9013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Tabelle1!$B$229:$K$229</c:f>
              <c:numCache>
                <c:formatCode>General</c:formatCode>
                <c:ptCount val="10"/>
                <c:pt idx="0">
                  <c:v>15421</c:v>
                </c:pt>
                <c:pt idx="1">
                  <c:v>15090</c:v>
                </c:pt>
                <c:pt idx="2">
                  <c:v>19427</c:v>
                </c:pt>
                <c:pt idx="3">
                  <c:v>18677</c:v>
                </c:pt>
                <c:pt idx="4">
                  <c:v>18488</c:v>
                </c:pt>
                <c:pt idx="5">
                  <c:v>14617</c:v>
                </c:pt>
                <c:pt idx="6">
                  <c:v>14567</c:v>
                </c:pt>
                <c:pt idx="7">
                  <c:v>14485</c:v>
                </c:pt>
                <c:pt idx="8">
                  <c:v>14814</c:v>
                </c:pt>
                <c:pt idx="9">
                  <c:v>14478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A-C749-A657-2C39BE3E7A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0819840"/>
        <c:axId val="-1060817088"/>
      </c:barChart>
      <c:catAx>
        <c:axId val="-106081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817088"/>
        <c:crosses val="autoZero"/>
        <c:auto val="1"/>
        <c:lblAlgn val="ctr"/>
        <c:lblOffset val="100"/>
        <c:noMultiLvlLbl val="0"/>
      </c:catAx>
      <c:valAx>
        <c:axId val="-106081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81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02383589775"/>
          <c:y val="0.17510741448914499"/>
          <c:w val="0.75542742235309501"/>
          <c:h val="0.54847713728980896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Schüleranzahl</c:v>
                </c:pt>
              </c:strCache>
            </c:strRef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0028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6231884057971002E-3"/>
                  <c:y val="2.9186424957104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28-D643-93A3-135C013FFCFC}"/>
                </c:ext>
              </c:extLst>
            </c:dLbl>
            <c:dLbl>
              <c:idx val="1"/>
              <c:layout>
                <c:manualLayout>
                  <c:x val="0"/>
                  <c:y val="3.794235244423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28-D643-93A3-135C013FFCFC}"/>
                </c:ext>
              </c:extLst>
            </c:dLbl>
            <c:dLbl>
              <c:idx val="2"/>
              <c:layout>
                <c:manualLayout>
                  <c:x val="3.62318840579701E-3"/>
                  <c:y val="3.502370994852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28-D643-93A3-135C013FFCFC}"/>
                </c:ext>
              </c:extLst>
            </c:dLbl>
            <c:dLbl>
              <c:idx val="3"/>
              <c:layout>
                <c:manualLayout>
                  <c:x val="-3.6231884057971002E-3"/>
                  <c:y val="3.210506745281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28-D643-93A3-135C013FF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>
                      <a:glow rad="127000">
                        <a:schemeClr val="bg1"/>
                      </a:glow>
                    </a:effectLst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Tabelle1!$B$2:$B$5</c:f>
              <c:numCache>
                <c:formatCode>#,##0</c:formatCode>
                <c:ptCount val="4"/>
                <c:pt idx="0">
                  <c:v>10798</c:v>
                </c:pt>
                <c:pt idx="1">
                  <c:v>11063</c:v>
                </c:pt>
                <c:pt idx="2">
                  <c:v>11269</c:v>
                </c:pt>
                <c:pt idx="3">
                  <c:v>11492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E-3146-AE5E-3B223B07A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45305616"/>
        <c:axId val="-945302784"/>
      </c:lineChart>
      <c:line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Familienbetreuung</c:v>
                </c:pt>
              </c:strCache>
            </c:strRef>
          </c:tx>
          <c:spPr>
            <a:ln w="28575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478260869565202E-2"/>
                  <c:y val="-4.6698279931368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28-D643-93A3-135C013FFCFC}"/>
                </c:ext>
              </c:extLst>
            </c:dLbl>
            <c:dLbl>
              <c:idx val="1"/>
              <c:layout>
                <c:manualLayout>
                  <c:x val="-2.41545893719807E-2"/>
                  <c:y val="-4.66982799313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28-D643-93A3-135C013FFCFC}"/>
                </c:ext>
              </c:extLst>
            </c:dLbl>
            <c:dLbl>
              <c:idx val="2"/>
              <c:layout>
                <c:manualLayout>
                  <c:x val="-1.2077294685990301E-3"/>
                  <c:y val="-6.129149240992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28-D643-93A3-135C013FFCFC}"/>
                </c:ext>
              </c:extLst>
            </c:dLbl>
            <c:dLbl>
              <c:idx val="3"/>
              <c:layout>
                <c:manualLayout>
                  <c:x val="-4.8309178743963102E-3"/>
                  <c:y val="-3.794235244423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28-D643-93A3-135C013FF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Tabelle1!$C$2:$C$5</c:f>
              <c:numCache>
                <c:formatCode>#,##0</c:formatCode>
                <c:ptCount val="4"/>
                <c:pt idx="0">
                  <c:v>9400</c:v>
                </c:pt>
                <c:pt idx="1">
                  <c:v>18500</c:v>
                </c:pt>
                <c:pt idx="2">
                  <c:v>20600</c:v>
                </c:pt>
                <c:pt idx="3">
                  <c:v>23100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E-3146-AE5E-3B223B07A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45751184"/>
        <c:axId val="-945300464"/>
      </c:lineChart>
      <c:catAx>
        <c:axId val="-9453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945302784"/>
        <c:crosses val="autoZero"/>
        <c:auto val="1"/>
        <c:lblAlgn val="ctr"/>
        <c:lblOffset val="100"/>
        <c:noMultiLvlLbl val="0"/>
      </c:catAx>
      <c:valAx>
        <c:axId val="-9453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945305616"/>
        <c:crosses val="autoZero"/>
        <c:crossBetween val="between"/>
      </c:valAx>
      <c:valAx>
        <c:axId val="-94530046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945751184"/>
        <c:crosses val="max"/>
        <c:crossBetween val="between"/>
      </c:valAx>
      <c:catAx>
        <c:axId val="-94575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45300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EBEBE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E5-C442-A76E-9E5C1AA09C7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EBEBE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E5-C442-A76E-9E5C1AA09C76}"/>
              </c:ext>
            </c:extLst>
          </c:dPt>
          <c:dLbls>
            <c:dLbl>
              <c:idx val="2"/>
              <c:layout>
                <c:manualLayout>
                  <c:x val="-1.38597718485117E-2"/>
                  <c:y val="-3.711791110917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E5-C442-A76E-9E5C1AA09C76}"/>
                </c:ext>
              </c:extLst>
            </c:dLbl>
            <c:dLbl>
              <c:idx val="10"/>
              <c:layout>
                <c:manualLayout>
                  <c:x val="-5.8211041763748701E-2"/>
                  <c:y val="4.6397388886473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5-C442-A76E-9E5C1AA09C76}"/>
                </c:ext>
              </c:extLst>
            </c:dLbl>
            <c:dLbl>
              <c:idx val="11"/>
              <c:layout>
                <c:manualLayout>
                  <c:x val="-1.9403680587916201E-2"/>
                  <c:y val="-4.08815796155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5-C442-A76E-9E5C1AA09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Tabelle1!$R$31:$AC$31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Tabelle1!$R$30:$AC$30</c:f>
              <c:numCache>
                <c:formatCode>_-* #,##0_-;\-* #,##0_-;_-* "-"??_-;_-@_-</c:formatCode>
                <c:ptCount val="12"/>
                <c:pt idx="0" formatCode="General">
                  <c:v>0</c:v>
                </c:pt>
                <c:pt idx="1">
                  <c:v>64125</c:v>
                </c:pt>
                <c:pt idx="2">
                  <c:v>166736</c:v>
                </c:pt>
                <c:pt idx="3">
                  <c:v>140779</c:v>
                </c:pt>
                <c:pt idx="4">
                  <c:v>98767</c:v>
                </c:pt>
                <c:pt idx="5">
                  <c:v>167314</c:v>
                </c:pt>
                <c:pt idx="6">
                  <c:v>341399</c:v>
                </c:pt>
                <c:pt idx="7">
                  <c:v>282935</c:v>
                </c:pt>
                <c:pt idx="8">
                  <c:v>351609</c:v>
                </c:pt>
                <c:pt idx="9">
                  <c:v>403122</c:v>
                </c:pt>
                <c:pt idx="10">
                  <c:v>323059</c:v>
                </c:pt>
                <c:pt idx="11">
                  <c:v>324720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E5-C442-A76E-9E5C1AA09C76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95282704"/>
        <c:axId val="-1095277952"/>
      </c:lineChart>
      <c:catAx>
        <c:axId val="-109528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277952"/>
        <c:crosses val="autoZero"/>
        <c:auto val="1"/>
        <c:lblAlgn val="ctr"/>
        <c:lblOffset val="100"/>
        <c:noMultiLvlLbl val="0"/>
      </c:catAx>
      <c:valAx>
        <c:axId val="-10952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</a:t>
                </a:r>
                <a:r>
                  <a:rPr lang="de-DE" baseline="0"/>
                  <a:t> Tausend CHF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EBEBEC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28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Schüleranzahl</c:v>
                </c:pt>
              </c:strCache>
            </c:strRef>
          </c:tx>
          <c:spPr>
            <a:ln w="28575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92753623188401E-2"/>
                  <c:y val="-6.129149240992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B-794B-AB6F-0F1CC04F2BAA}"/>
                </c:ext>
              </c:extLst>
            </c:dLbl>
            <c:dLbl>
              <c:idx val="1"/>
              <c:layout>
                <c:manualLayout>
                  <c:x val="-4.4282902288765202E-17"/>
                  <c:y val="-5.837284991421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B-794B-AB6F-0F1CC04F2BAA}"/>
                </c:ext>
              </c:extLst>
            </c:dLbl>
            <c:dLbl>
              <c:idx val="2"/>
              <c:layout>
                <c:manualLayout>
                  <c:x val="0"/>
                  <c:y val="-5.837284991421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B-794B-AB6F-0F1CC04F2BAA}"/>
                </c:ext>
              </c:extLst>
            </c:dLbl>
            <c:dLbl>
              <c:idx val="3"/>
              <c:layout>
                <c:manualLayout>
                  <c:x val="-1.2077294685990301E-3"/>
                  <c:y val="-6.421013490563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B-794B-AB6F-0F1CC04F2BAA}"/>
                </c:ext>
              </c:extLst>
            </c:dLbl>
            <c:dLbl>
              <c:idx val="4"/>
              <c:layout>
                <c:manualLayout>
                  <c:x val="-2.41545893719807E-2"/>
                  <c:y val="-4.377963743565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B-794B-AB6F-0F1CC04F2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Tabelle1!$B$2:$B$6</c:f>
              <c:numCache>
                <c:formatCode>#,##0</c:formatCode>
                <c:ptCount val="5"/>
                <c:pt idx="0">
                  <c:v>10450</c:v>
                </c:pt>
                <c:pt idx="1">
                  <c:v>10798</c:v>
                </c:pt>
                <c:pt idx="2">
                  <c:v>11063</c:v>
                </c:pt>
                <c:pt idx="3">
                  <c:v>11269</c:v>
                </c:pt>
                <c:pt idx="4">
                  <c:v>11492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9F-AF4C-B115-C0870AC9F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55409328"/>
        <c:axId val="-944472832"/>
      </c:lineChart>
      <c:line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Kosten der Musikschulen</c:v>
                </c:pt>
              </c:strCache>
            </c:strRef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0028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9.6618357487922701E-3"/>
                  <c:y val="1.75118549742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B-794B-AB6F-0F1CC04F2BAA}"/>
                </c:ext>
              </c:extLst>
            </c:dLbl>
            <c:dLbl>
              <c:idx val="1"/>
              <c:layout>
                <c:manualLayout>
                  <c:x val="7.2463768115942004E-3"/>
                  <c:y val="2.918642495710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2B-794B-AB6F-0F1CC04F2BAA}"/>
                </c:ext>
              </c:extLst>
            </c:dLbl>
            <c:dLbl>
              <c:idx val="2"/>
              <c:layout>
                <c:manualLayout>
                  <c:x val="4.8309178743961298E-3"/>
                  <c:y val="3.794235244423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2B-794B-AB6F-0F1CC04F2BAA}"/>
                </c:ext>
              </c:extLst>
            </c:dLbl>
            <c:dLbl>
              <c:idx val="3"/>
              <c:layout>
                <c:manualLayout>
                  <c:x val="0"/>
                  <c:y val="2.33491399656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2B-794B-AB6F-0F1CC04F2BAA}"/>
                </c:ext>
              </c:extLst>
            </c:dLbl>
            <c:dLbl>
              <c:idx val="4"/>
              <c:layout>
                <c:manualLayout>
                  <c:x val="-1.7713160915506101E-16"/>
                  <c:y val="4.66982799313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2B-794B-AB6F-0F1CC04F2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Tabelle1!$C$2:$C$6</c:f>
              <c:numCache>
                <c:formatCode>#,##0</c:formatCode>
                <c:ptCount val="5"/>
                <c:pt idx="0">
                  <c:v>4900</c:v>
                </c:pt>
                <c:pt idx="1">
                  <c:v>5100</c:v>
                </c:pt>
                <c:pt idx="2">
                  <c:v>5200</c:v>
                </c:pt>
                <c:pt idx="3">
                  <c:v>5300</c:v>
                </c:pt>
                <c:pt idx="4">
                  <c:v>5400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9F-AF4C-B115-C0870AC9F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88795488"/>
        <c:axId val="-982637152"/>
      </c:lineChart>
      <c:catAx>
        <c:axId val="-10554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944472832"/>
        <c:crosses val="autoZero"/>
        <c:auto val="1"/>
        <c:lblAlgn val="ctr"/>
        <c:lblOffset val="100"/>
        <c:noMultiLvlLbl val="0"/>
      </c:catAx>
      <c:valAx>
        <c:axId val="-9444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5409328"/>
        <c:crosses val="autoZero"/>
        <c:crossBetween val="between"/>
      </c:valAx>
      <c:valAx>
        <c:axId val="-98263715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988795488"/>
        <c:crosses val="max"/>
        <c:crossBetween val="between"/>
      </c:valAx>
      <c:catAx>
        <c:axId val="-98879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82637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268465291531801E-2"/>
                  <c:y val="-2.6817008254100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8D-5D49-B630-03D0AFBD26B7}"/>
                </c:ext>
              </c:extLst>
            </c:dLbl>
            <c:dLbl>
              <c:idx val="4"/>
              <c:layout>
                <c:manualLayout>
                  <c:x val="-7.2139630935703594E-2"/>
                  <c:y val="-2.4483576683910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8D-5D49-B630-03D0AFBD26B7}"/>
                </c:ext>
              </c:extLst>
            </c:dLbl>
            <c:dLbl>
              <c:idx val="6"/>
              <c:layout>
                <c:manualLayout>
                  <c:x val="9.1487126225786204E-3"/>
                  <c:y val="-2.9150439824290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8D-5D49-B630-03D0AFBD26B7}"/>
                </c:ext>
              </c:extLst>
            </c:dLbl>
            <c:dLbl>
              <c:idx val="8"/>
              <c:layout>
                <c:manualLayout>
                  <c:x val="-3.2262330322206802E-2"/>
                  <c:y val="-5.01513239560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8D-5D49-B630-03D0AFBD2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Daten!$B$93:$K$93</c:f>
              <c:numCache>
                <c:formatCode>#,##0</c:formatCode>
                <c:ptCount val="10"/>
                <c:pt idx="0">
                  <c:v>59044</c:v>
                </c:pt>
                <c:pt idx="1">
                  <c:v>62248</c:v>
                </c:pt>
                <c:pt idx="2">
                  <c:v>61753</c:v>
                </c:pt>
                <c:pt idx="3">
                  <c:v>61668</c:v>
                </c:pt>
                <c:pt idx="4">
                  <c:v>57220</c:v>
                </c:pt>
                <c:pt idx="5">
                  <c:v>57748</c:v>
                </c:pt>
                <c:pt idx="6">
                  <c:v>57003</c:v>
                </c:pt>
                <c:pt idx="7">
                  <c:v>59685</c:v>
                </c:pt>
                <c:pt idx="8">
                  <c:v>58571</c:v>
                </c:pt>
                <c:pt idx="9">
                  <c:v>59583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41-4BCB-AFED-6C8BB998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59963152"/>
        <c:axId val="-1059960400"/>
      </c:lineChart>
      <c:catAx>
        <c:axId val="-105996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960400"/>
        <c:crosses val="autoZero"/>
        <c:auto val="1"/>
        <c:lblAlgn val="ctr"/>
        <c:lblOffset val="100"/>
        <c:noMultiLvlLbl val="0"/>
      </c:catAx>
      <c:valAx>
        <c:axId val="-105996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/>
                  <a:t>In</a:t>
                </a:r>
                <a:r>
                  <a:rPr lang="de-DE" sz="1200" baseline="0"/>
                  <a:t> Tausend CHF</a:t>
                </a:r>
                <a:endParaRPr lang="de-DE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96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Zürich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Tabelle1!$B$189:$K$189</c:f>
              <c:numCache>
                <c:formatCode>0</c:formatCode>
                <c:ptCount val="10"/>
                <c:pt idx="0">
                  <c:v>413</c:v>
                </c:pt>
                <c:pt idx="1">
                  <c:v>417.6</c:v>
                </c:pt>
                <c:pt idx="2">
                  <c:v>431.97</c:v>
                </c:pt>
                <c:pt idx="3">
                  <c:v>427.77</c:v>
                </c:pt>
                <c:pt idx="4">
                  <c:v>394.04</c:v>
                </c:pt>
                <c:pt idx="5">
                  <c:v>386.45</c:v>
                </c:pt>
                <c:pt idx="6">
                  <c:v>426.77</c:v>
                </c:pt>
                <c:pt idx="7">
                  <c:v>385.77</c:v>
                </c:pt>
                <c:pt idx="8">
                  <c:v>386.54</c:v>
                </c:pt>
                <c:pt idx="9">
                  <c:v>337.42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2-5441-A964-6C36674D48CC}"/>
            </c:ext>
          </c:extLst>
        </c:ser>
        <c:ser>
          <c:idx val="1"/>
          <c:order val="1"/>
          <c:tx>
            <c:v>St. Gallen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Tabelle1!$B$198:$K$198</c:f>
              <c:numCache>
                <c:formatCode>General</c:formatCode>
                <c:ptCount val="10"/>
                <c:pt idx="0">
                  <c:v>344</c:v>
                </c:pt>
                <c:pt idx="1">
                  <c:v>357</c:v>
                </c:pt>
                <c:pt idx="2">
                  <c:v>461</c:v>
                </c:pt>
                <c:pt idx="3">
                  <c:v>356</c:v>
                </c:pt>
                <c:pt idx="4">
                  <c:v>369</c:v>
                </c:pt>
                <c:pt idx="5">
                  <c:v>339</c:v>
                </c:pt>
                <c:pt idx="6">
                  <c:v>350</c:v>
                </c:pt>
                <c:pt idx="7">
                  <c:v>370</c:v>
                </c:pt>
                <c:pt idx="8">
                  <c:v>376</c:v>
                </c:pt>
                <c:pt idx="9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2-5441-A964-6C36674D48CC}"/>
            </c:ext>
          </c:extLst>
        </c:ser>
        <c:ser>
          <c:idx val="2"/>
          <c:order val="2"/>
          <c:tx>
            <c:v>Luzern</c:v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Tabelle1!$B$204:$K$204</c:f>
              <c:numCache>
                <c:formatCode>General</c:formatCode>
                <c:ptCount val="10"/>
                <c:pt idx="0">
                  <c:v>313</c:v>
                </c:pt>
                <c:pt idx="1">
                  <c:v>300</c:v>
                </c:pt>
                <c:pt idx="2">
                  <c:v>256</c:v>
                </c:pt>
                <c:pt idx="3">
                  <c:v>255</c:v>
                </c:pt>
                <c:pt idx="4">
                  <c:v>257</c:v>
                </c:pt>
                <c:pt idx="5">
                  <c:v>253</c:v>
                </c:pt>
                <c:pt idx="6">
                  <c:v>243</c:v>
                </c:pt>
                <c:pt idx="7">
                  <c:v>244</c:v>
                </c:pt>
                <c:pt idx="8">
                  <c:v>265</c:v>
                </c:pt>
                <c:pt idx="9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2-5441-A964-6C36674D48CC}"/>
            </c:ext>
          </c:extLst>
        </c:ser>
        <c:ser>
          <c:idx val="3"/>
          <c:order val="3"/>
          <c:tx>
            <c:v>Winterthur</c:v>
          </c:tx>
          <c:spPr>
            <a:solidFill>
              <a:srgbClr val="9013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Tabelle1!$B$1:$K$1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Tabelle1!$B$212:$K$212</c:f>
              <c:numCache>
                <c:formatCode>0</c:formatCode>
                <c:ptCount val="10"/>
                <c:pt idx="0">
                  <c:v>571.79999999999995</c:v>
                </c:pt>
                <c:pt idx="1">
                  <c:v>592.3499999999998</c:v>
                </c:pt>
                <c:pt idx="2">
                  <c:v>579.61</c:v>
                </c:pt>
                <c:pt idx="3">
                  <c:v>572.65</c:v>
                </c:pt>
                <c:pt idx="4">
                  <c:v>524.81999999999982</c:v>
                </c:pt>
                <c:pt idx="5">
                  <c:v>522.31999999999982</c:v>
                </c:pt>
                <c:pt idx="6">
                  <c:v>508.4</c:v>
                </c:pt>
                <c:pt idx="7">
                  <c:v>527.35999999999979</c:v>
                </c:pt>
                <c:pt idx="8">
                  <c:v>512.94999999999982</c:v>
                </c:pt>
                <c:pt idx="9">
                  <c:v>515.9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2-5441-A964-6C36674D48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1742112"/>
        <c:axId val="-1061739792"/>
      </c:barChart>
      <c:catAx>
        <c:axId val="-10617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739792"/>
        <c:crosses val="autoZero"/>
        <c:auto val="1"/>
        <c:lblAlgn val="ctr"/>
        <c:lblOffset val="100"/>
        <c:noMultiLvlLbl val="0"/>
      </c:catAx>
      <c:valAx>
        <c:axId val="-106173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74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91D84C-443D-4F56-BF25-09FD1B2C778D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21D-4EF7-A423-14A09B8668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E2EF3D-49EC-416D-8AEE-356C90F8F79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CFB-D449-99A9-6006696107E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82382B-2731-42D3-BBBE-D597E412DA6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CFB-D449-99A9-6006696107E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B9901A-ABA6-438C-A41F-4023FF6AAB8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CFB-D449-99A9-6006696107E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5BD31A-8658-40B0-ADE1-43BB4F30E6A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CFB-D449-99A9-6006696107E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26318CA-E8E9-4A66-A92A-D5165280092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CFB-D449-99A9-6006696107E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CB51668-18E2-4113-88D1-54BFC0C9C96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CFB-D449-99A9-6006696107E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FBCB22C-D997-4501-986E-0C38A7C3266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CFB-D449-99A9-6006696107E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3304FA4-C802-41B8-8F6C-DA8D93F4DE9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CFB-D449-99A9-6006696107E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04089B3-0428-4C0A-8BDB-D291E69A9CA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CFB-D449-99A9-6006696107E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BA9C31E-11BB-4B75-BD6C-66FCC3C1B59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CFB-D449-99A9-6006696107E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FDBFF74-D8B1-48C7-BA70-A489F647A6E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CFB-D449-99A9-6006696107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Daten!$B$2:$M$2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Daten!$B$65:$M$65</c:f>
              <c:numCache>
                <c:formatCode>_-* #,##0\ _€_-;\-* #,##0\ _€_-;_-* "-"??\ _€_-;_-@_-</c:formatCode>
                <c:ptCount val="12"/>
                <c:pt idx="0">
                  <c:v>1117759</c:v>
                </c:pt>
                <c:pt idx="1">
                  <c:v>1173327</c:v>
                </c:pt>
                <c:pt idx="2">
                  <c:v>1273011</c:v>
                </c:pt>
                <c:pt idx="3">
                  <c:v>1239397</c:v>
                </c:pt>
                <c:pt idx="4">
                  <c:v>1244283</c:v>
                </c:pt>
                <c:pt idx="5">
                  <c:v>1268685</c:v>
                </c:pt>
                <c:pt idx="6" formatCode="General">
                  <c:v>1328267</c:v>
                </c:pt>
                <c:pt idx="7">
                  <c:v>1419295</c:v>
                </c:pt>
                <c:pt idx="8">
                  <c:v>1461000</c:v>
                </c:pt>
                <c:pt idx="9">
                  <c:v>1488300</c:v>
                </c:pt>
                <c:pt idx="10" formatCode="_-* #,##0_-;\-* #,##0_-;_-* &quot;-&quot;??_-;_-@_-">
                  <c:v>1396500</c:v>
                </c:pt>
                <c:pt idx="11" formatCode="_-* #,##0_-;\-* #,##0_-;_-* &quot;-&quot;??_-;_-@_-">
                  <c:v>1350013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Daten!$B$66:$M$66</c15:f>
                <c15:dlblRangeCache>
                  <c:ptCount val="12"/>
                  <c:pt idx="0">
                    <c:v>-3,24%</c:v>
                  </c:pt>
                  <c:pt idx="1">
                    <c:v>4,97%</c:v>
                  </c:pt>
                  <c:pt idx="2">
                    <c:v>8,50%</c:v>
                  </c:pt>
                  <c:pt idx="3">
                    <c:v>-2,64%</c:v>
                  </c:pt>
                  <c:pt idx="4">
                    <c:v>0,39%</c:v>
                  </c:pt>
                  <c:pt idx="5">
                    <c:v>1,96%</c:v>
                  </c:pt>
                  <c:pt idx="6">
                    <c:v>4,70%</c:v>
                  </c:pt>
                  <c:pt idx="7">
                    <c:v>6,85%</c:v>
                  </c:pt>
                  <c:pt idx="8">
                    <c:v>2,94%</c:v>
                  </c:pt>
                  <c:pt idx="9">
                    <c:v>1,87%</c:v>
                  </c:pt>
                  <c:pt idx="10">
                    <c:v>-6,17%</c:v>
                  </c:pt>
                  <c:pt idx="11">
                    <c:v>-3,33%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C21D-4EF7-A423-14A09B8668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2502816"/>
        <c:axId val="-1062499424"/>
      </c:barChart>
      <c:catAx>
        <c:axId val="-106250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Jahr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499424"/>
        <c:crosses val="autoZero"/>
        <c:auto val="1"/>
        <c:lblAlgn val="ctr"/>
        <c:lblOffset val="100"/>
        <c:noMultiLvlLbl val="0"/>
      </c:catAx>
      <c:valAx>
        <c:axId val="-106249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Einnahmen in Tausend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\ _€_-;\-* #,##0\ _€_-;_-* &quot;-&quot;??\ _€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50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Daten!$A$70</c:f>
              <c:strCache>
                <c:ptCount val="1"/>
                <c:pt idx="0">
                  <c:v>Steuern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Daten!$B$70:$K$70</c:f>
              <c:numCache>
                <c:formatCode>_-* #,##0\ _€_-;\-* #,##0\ _€_-;_-* "-"??\ _€_-;_-@_-</c:formatCode>
                <c:ptCount val="10"/>
                <c:pt idx="0">
                  <c:v>359905</c:v>
                </c:pt>
                <c:pt idx="1">
                  <c:v>390048</c:v>
                </c:pt>
                <c:pt idx="2">
                  <c:v>386737</c:v>
                </c:pt>
                <c:pt idx="3">
                  <c:v>381325</c:v>
                </c:pt>
                <c:pt idx="4">
                  <c:v>392264</c:v>
                </c:pt>
                <c:pt idx="5">
                  <c:v>386160</c:v>
                </c:pt>
                <c:pt idx="6">
                  <c:v>408579</c:v>
                </c:pt>
                <c:pt idx="7">
                  <c:v>440284</c:v>
                </c:pt>
                <c:pt idx="8">
                  <c:v>447500</c:v>
                </c:pt>
                <c:pt idx="9">
                  <c:v>433000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0-4008-97C8-42F4A60902E0}"/>
            </c:ext>
          </c:extLst>
        </c:ser>
        <c:ser>
          <c:idx val="1"/>
          <c:order val="1"/>
          <c:tx>
            <c:strRef>
              <c:f>Daten!$A$81</c:f>
              <c:strCache>
                <c:ptCount val="1"/>
                <c:pt idx="0">
                  <c:v>Vermögenserträge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Daten!$B$81:$K$81</c:f>
              <c:numCache>
                <c:formatCode>_-* #,##0\ _€_-;\-* #,##0\ _€_-;_-* "-"??\ _€_-;_-@_-</c:formatCode>
                <c:ptCount val="10"/>
                <c:pt idx="0">
                  <c:v>32904</c:v>
                </c:pt>
                <c:pt idx="1">
                  <c:v>26860</c:v>
                </c:pt>
                <c:pt idx="2">
                  <c:v>28873</c:v>
                </c:pt>
                <c:pt idx="3">
                  <c:v>28642</c:v>
                </c:pt>
                <c:pt idx="4">
                  <c:v>27678</c:v>
                </c:pt>
                <c:pt idx="5">
                  <c:v>46735</c:v>
                </c:pt>
                <c:pt idx="6">
                  <c:v>34565</c:v>
                </c:pt>
                <c:pt idx="7">
                  <c:v>37111</c:v>
                </c:pt>
                <c:pt idx="8">
                  <c:v>48300</c:v>
                </c:pt>
                <c:pt idx="9">
                  <c:v>38200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0-4008-97C8-42F4A60902E0}"/>
            </c:ext>
          </c:extLst>
        </c:ser>
        <c:ser>
          <c:idx val="2"/>
          <c:order val="2"/>
          <c:tx>
            <c:strRef>
              <c:f>Daten!$A$82</c:f>
              <c:strCache>
                <c:ptCount val="1"/>
                <c:pt idx="0">
                  <c:v>Entgelte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Daten!$B$82:$K$82</c:f>
              <c:numCache>
                <c:formatCode>_-* #,##0\ _€_-;\-* #,##0\ _€_-;_-* "-"??\ _€_-;_-@_-</c:formatCode>
                <c:ptCount val="10"/>
                <c:pt idx="0">
                  <c:v>401971</c:v>
                </c:pt>
                <c:pt idx="1">
                  <c:v>422218</c:v>
                </c:pt>
                <c:pt idx="2">
                  <c:v>426347</c:v>
                </c:pt>
                <c:pt idx="3">
                  <c:v>439398</c:v>
                </c:pt>
                <c:pt idx="4">
                  <c:v>457191</c:v>
                </c:pt>
                <c:pt idx="5">
                  <c:v>509902</c:v>
                </c:pt>
                <c:pt idx="6">
                  <c:v>526857</c:v>
                </c:pt>
                <c:pt idx="7">
                  <c:v>586022</c:v>
                </c:pt>
                <c:pt idx="8">
                  <c:v>632700</c:v>
                </c:pt>
                <c:pt idx="9">
                  <c:v>655500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0-4008-97C8-42F4A60902E0}"/>
            </c:ext>
          </c:extLst>
        </c:ser>
        <c:ser>
          <c:idx val="3"/>
          <c:order val="3"/>
          <c:tx>
            <c:strRef>
              <c:f>Daten!$A$86</c:f>
              <c:strCache>
                <c:ptCount val="1"/>
                <c:pt idx="0">
                  <c:v>Sonstiges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Daten!$B$86:$K$86</c:f>
              <c:numCache>
                <c:formatCode>_-* #,##0\ _€_-;\-* #,##0\ _€_-;_-* "-"??\ _€_-;_-@_-</c:formatCode>
                <c:ptCount val="10"/>
                <c:pt idx="0">
                  <c:v>11666</c:v>
                </c:pt>
                <c:pt idx="1">
                  <c:v>11270</c:v>
                </c:pt>
                <c:pt idx="2">
                  <c:v>43860</c:v>
                </c:pt>
                <c:pt idx="3">
                  <c:v>7171</c:v>
                </c:pt>
                <c:pt idx="4">
                  <c:v>10442</c:v>
                </c:pt>
                <c:pt idx="5">
                  <c:v>33800</c:v>
                </c:pt>
                <c:pt idx="6">
                  <c:v>44076</c:v>
                </c:pt>
                <c:pt idx="7">
                  <c:v>31504</c:v>
                </c:pt>
                <c:pt idx="8">
                  <c:v>34400</c:v>
                </c:pt>
                <c:pt idx="9">
                  <c:v>21100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0-4008-97C8-42F4A60902E0}"/>
            </c:ext>
          </c:extLst>
        </c:ser>
        <c:ser>
          <c:idx val="4"/>
          <c:order val="4"/>
          <c:tx>
            <c:strRef>
              <c:f>Daten!$A$87</c:f>
              <c:strCache>
                <c:ptCount val="1"/>
                <c:pt idx="0">
                  <c:v>Transferertrag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Daten!$B$87:$K$87</c:f>
              <c:numCache>
                <c:formatCode>_-* #,##0\ _€_-;\-* #,##0\ _€_-;_-* "-"??\ _€_-;_-@_-</c:formatCode>
                <c:ptCount val="10"/>
                <c:pt idx="0">
                  <c:v>311313</c:v>
                </c:pt>
                <c:pt idx="1">
                  <c:v>322931</c:v>
                </c:pt>
                <c:pt idx="2">
                  <c:v>387194</c:v>
                </c:pt>
                <c:pt idx="3">
                  <c:v>382861</c:v>
                </c:pt>
                <c:pt idx="4">
                  <c:v>356708</c:v>
                </c:pt>
                <c:pt idx="5">
                  <c:v>292088</c:v>
                </c:pt>
                <c:pt idx="6">
                  <c:v>314190</c:v>
                </c:pt>
                <c:pt idx="7">
                  <c:v>324374</c:v>
                </c:pt>
                <c:pt idx="8">
                  <c:v>298100</c:v>
                </c:pt>
                <c:pt idx="9">
                  <c:v>340500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0-4008-97C8-42F4A6090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-1062418944"/>
        <c:axId val="-1062416464"/>
      </c:barChart>
      <c:lineChart>
        <c:grouping val="standard"/>
        <c:varyColors val="0"/>
        <c:ser>
          <c:idx val="5"/>
          <c:order val="5"/>
          <c:tx>
            <c:strRef>
              <c:f>Daten!$A$90</c:f>
              <c:strCache>
                <c:ptCount val="1"/>
                <c:pt idx="0">
                  <c:v>Bevölkerungszahlen in tausend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Daten!$B$90:$K$90</c:f>
              <c:numCache>
                <c:formatCode>#,##0</c:formatCode>
                <c:ptCount val="10"/>
                <c:pt idx="0">
                  <c:v>103259</c:v>
                </c:pt>
                <c:pt idx="1">
                  <c:v>105086</c:v>
                </c:pt>
                <c:pt idx="2">
                  <c:v>106542</c:v>
                </c:pt>
                <c:pt idx="3">
                  <c:v>107799</c:v>
                </c:pt>
                <c:pt idx="4">
                  <c:v>109027</c:v>
                </c:pt>
                <c:pt idx="5">
                  <c:v>110560</c:v>
                </c:pt>
                <c:pt idx="6">
                  <c:v>112121</c:v>
                </c:pt>
                <c:pt idx="7">
                  <c:v>113177</c:v>
                </c:pt>
                <c:pt idx="8">
                  <c:v>114184</c:v>
                </c:pt>
                <c:pt idx="9">
                  <c:v>115492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80-4008-97C8-42F4A6090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2408432"/>
        <c:axId val="-1062412704"/>
      </c:lineChart>
      <c:catAx>
        <c:axId val="-10624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416464"/>
        <c:crosses val="autoZero"/>
        <c:auto val="1"/>
        <c:lblAlgn val="ctr"/>
        <c:lblOffset val="100"/>
        <c:noMultiLvlLbl val="0"/>
      </c:catAx>
      <c:valAx>
        <c:axId val="-10624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i="0"/>
                  <a:t>Einnahmen in Tausend</a:t>
                </a:r>
                <a:r>
                  <a:rPr lang="de-DE" sz="1400" i="0" baseline="0"/>
                  <a:t> CHF</a:t>
                </a:r>
                <a:endParaRPr lang="de-DE" sz="1400" i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418944"/>
        <c:crosses val="autoZero"/>
        <c:crossBetween val="between"/>
      </c:valAx>
      <c:valAx>
        <c:axId val="-10624127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Bevölkerungsentwicklung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408432"/>
        <c:crosses val="max"/>
        <c:crossBetween val="between"/>
      </c:valAx>
      <c:catAx>
        <c:axId val="-1062408432"/>
        <c:scaling>
          <c:orientation val="minMax"/>
        </c:scaling>
        <c:delete val="1"/>
        <c:axPos val="b"/>
        <c:majorTickMark val="out"/>
        <c:minorTickMark val="none"/>
        <c:tickLblPos val="nextTo"/>
        <c:crossAx val="-1062412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3B-4D7B-BD80-7C12818150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B-4D7B-BD80-7C12818150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3B-4D7B-BD80-7C12818150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3B-4D7B-BD80-7C12818150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B-4D7B-BD80-7C12818150CF}"/>
              </c:ext>
            </c:extLst>
          </c:dPt>
          <c:dLbls>
            <c:dLbl>
              <c:idx val="2"/>
              <c:layout>
                <c:manualLayout>
                  <c:x val="-6.475903614457839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3B-4D7B-BD80-7C12818150C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(Daten!$A$70,Daten!$A$81:$A$82,Daten!$A$86:$A$87)</c:f>
              <c:strCache>
                <c:ptCount val="5"/>
                <c:pt idx="0">
                  <c:v>Steuern</c:v>
                </c:pt>
                <c:pt idx="1">
                  <c:v>Vermögenserträge</c:v>
                </c:pt>
                <c:pt idx="2">
                  <c:v>Entgelte</c:v>
                </c:pt>
                <c:pt idx="3">
                  <c:v>Sonstiges</c:v>
                </c:pt>
                <c:pt idx="4">
                  <c:v>Transferertrag</c:v>
                </c:pt>
              </c:strCache>
            </c:strRef>
          </c:cat>
          <c:val>
            <c:numRef>
              <c:f>(Daten!$K$70,Daten!$K$81:$K$82,Daten!$K$86:$K$87)</c:f>
              <c:numCache>
                <c:formatCode>_-* #,##0\ _€_-;\-* #,##0\ _€_-;_-* "-"??\ _€_-;_-@_-</c:formatCode>
                <c:ptCount val="5"/>
                <c:pt idx="0">
                  <c:v>433000</c:v>
                </c:pt>
                <c:pt idx="1">
                  <c:v>38200</c:v>
                </c:pt>
                <c:pt idx="2">
                  <c:v>655500</c:v>
                </c:pt>
                <c:pt idx="3">
                  <c:v>21100</c:v>
                </c:pt>
                <c:pt idx="4">
                  <c:v>340500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3B-4D7B-BD80-7C12818150C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Daten!$A$72</c:f>
              <c:strCache>
                <c:ptCount val="1"/>
                <c:pt idx="0">
                  <c:v>Steuern natürliche Personen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Daten!$B$72:$K$72</c:f>
              <c:numCache>
                <c:formatCode>_-* #,##0\ _€_-;\-* #,##0\ _€_-;_-* "-"??\ _€_-;_-@_-</c:formatCode>
                <c:ptCount val="10"/>
                <c:pt idx="0">
                  <c:v>221638.92</c:v>
                </c:pt>
                <c:pt idx="1">
                  <c:v>229824.74</c:v>
                </c:pt>
                <c:pt idx="2">
                  <c:v>226761.15999999989</c:v>
                </c:pt>
                <c:pt idx="3">
                  <c:v>233380.25</c:v>
                </c:pt>
                <c:pt idx="4">
                  <c:v>237182.4</c:v>
                </c:pt>
                <c:pt idx="5">
                  <c:v>240238.2</c:v>
                </c:pt>
                <c:pt idx="6">
                  <c:v>248195.22</c:v>
                </c:pt>
                <c:pt idx="7">
                  <c:v>252237.7</c:v>
                </c:pt>
                <c:pt idx="8">
                  <c:v>250504</c:v>
                </c:pt>
                <c:pt idx="9">
                  <c:v>254677.5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9-4473-AA7C-C0BEB5FF9179}"/>
            </c:ext>
          </c:extLst>
        </c:ser>
        <c:ser>
          <c:idx val="1"/>
          <c:order val="1"/>
          <c:tx>
            <c:strRef>
              <c:f>Daten!$A$75</c:f>
              <c:strCache>
                <c:ptCount val="1"/>
                <c:pt idx="0">
                  <c:v>Steuern juristische Personen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Daten!$B$75:$K$75</c:f>
              <c:numCache>
                <c:formatCode>_-* #,##0\ _€_-;\-* #,##0\ _€_-;_-* "-"??\ _€_-;_-@_-</c:formatCode>
                <c:ptCount val="10"/>
                <c:pt idx="0">
                  <c:v>57961.08</c:v>
                </c:pt>
                <c:pt idx="1">
                  <c:v>78375.259999999995</c:v>
                </c:pt>
                <c:pt idx="2">
                  <c:v>76638.84</c:v>
                </c:pt>
                <c:pt idx="3">
                  <c:v>75119.75</c:v>
                </c:pt>
                <c:pt idx="4">
                  <c:v>88617.600000000006</c:v>
                </c:pt>
                <c:pt idx="5">
                  <c:v>87061.8</c:v>
                </c:pt>
                <c:pt idx="6">
                  <c:v>92404.78</c:v>
                </c:pt>
                <c:pt idx="7">
                  <c:v>88762.3</c:v>
                </c:pt>
                <c:pt idx="8">
                  <c:v>95496.000000000015</c:v>
                </c:pt>
                <c:pt idx="9">
                  <c:v>91822.5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9-4473-AA7C-C0BEB5FF9179}"/>
            </c:ext>
          </c:extLst>
        </c:ser>
        <c:ser>
          <c:idx val="2"/>
          <c:order val="2"/>
          <c:tx>
            <c:strRef>
              <c:f>Daten!$A$78</c:f>
              <c:strCache>
                <c:ptCount val="1"/>
                <c:pt idx="0">
                  <c:v>Quellensteuer und Grundstücksgewinnsteuer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Daten!$B$78:$K$78</c:f>
              <c:numCache>
                <c:formatCode>_-* #,##0\ _€_-;\-* #,##0\ _€_-;_-* "-"??\ _€_-;_-@_-</c:formatCode>
                <c:ptCount val="10"/>
                <c:pt idx="0">
                  <c:v>80305</c:v>
                </c:pt>
                <c:pt idx="1">
                  <c:v>81848</c:v>
                </c:pt>
                <c:pt idx="2">
                  <c:v>83337</c:v>
                </c:pt>
                <c:pt idx="3">
                  <c:v>72825</c:v>
                </c:pt>
                <c:pt idx="4">
                  <c:v>66464</c:v>
                </c:pt>
                <c:pt idx="5">
                  <c:v>58860</c:v>
                </c:pt>
                <c:pt idx="6">
                  <c:v>67979</c:v>
                </c:pt>
                <c:pt idx="7">
                  <c:v>99284</c:v>
                </c:pt>
                <c:pt idx="8">
                  <c:v>101500</c:v>
                </c:pt>
                <c:pt idx="9">
                  <c:v>86500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9-4473-AA7C-C0BEB5FF9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-1062341920"/>
        <c:axId val="-1062339168"/>
      </c:barChart>
      <c:catAx>
        <c:axId val="-10623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339168"/>
        <c:crosses val="autoZero"/>
        <c:auto val="1"/>
        <c:lblAlgn val="ctr"/>
        <c:lblOffset val="100"/>
        <c:noMultiLvlLbl val="0"/>
      </c:catAx>
      <c:valAx>
        <c:axId val="-10623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/>
                  <a:t>In</a:t>
                </a:r>
                <a:r>
                  <a:rPr lang="de-DE" sz="1200" baseline="0"/>
                  <a:t> Tausend CHF</a:t>
                </a:r>
                <a:endParaRPr lang="de-DE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34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Daten!$A$126</c:f>
              <c:strCache>
                <c:ptCount val="1"/>
                <c:pt idx="0">
                  <c:v>Steuern pro Bürger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3C08FB-0076-4B22-BD7B-CBBE2577D432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16E-4F92-9A94-BE328FB84E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9940CD-4516-46FF-9CC7-BACEC896FAD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BBD-BC49-986F-99834A3988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FA3875E-FD27-473E-AA28-C93373A8620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BBD-BC49-986F-99834A3988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5FEA65-B345-4D1D-AC9E-C5C95A51781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BBD-BC49-986F-99834A3988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CFC3ED2-143A-4057-B09A-3FDEA9F9ADE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BBD-BC49-986F-99834A3988F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72DB44D-1D80-41D9-B127-F51DD33DE30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BBD-BC49-986F-99834A3988F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95C3AE4-14DC-4CF8-AA72-CAC19DC0D03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BBD-BC49-986F-99834A3988F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3DC95C6-5FED-42A9-B16E-01826DB903B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BBD-BC49-986F-99834A3988F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ACB8FD3-8B80-4A7B-BA65-6301E0B7389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BBD-BC49-986F-99834A3988F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65BABEE-34DA-47C9-ACDD-CEE99D7B3AD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BBD-BC49-986F-99834A398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Daten!$B$2:$K$2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Daten!$B$126:$K$126</c:f>
              <c:numCache>
                <c:formatCode>_-* #,##0\ _€_-;\-* #,##0\ _€_-;_-* "-"??\ _€_-;_-@_-</c:formatCode>
                <c:ptCount val="10"/>
                <c:pt idx="0">
                  <c:v>2146.4368239088121</c:v>
                </c:pt>
                <c:pt idx="1">
                  <c:v>2324.8590678111259</c:v>
                </c:pt>
                <c:pt idx="2">
                  <c:v>2257.3743687935271</c:v>
                </c:pt>
                <c:pt idx="3">
                  <c:v>2268.5549031067071</c:v>
                </c:pt>
                <c:pt idx="4">
                  <c:v>2368.786263952964</c:v>
                </c:pt>
                <c:pt idx="5">
                  <c:v>2346.6960021707669</c:v>
                </c:pt>
                <c:pt idx="6">
                  <c:v>2408.0557611865752</c:v>
                </c:pt>
                <c:pt idx="7">
                  <c:v>2388.3889836274161</c:v>
                </c:pt>
                <c:pt idx="8">
                  <c:v>2402.0370629860581</c:v>
                </c:pt>
                <c:pt idx="9">
                  <c:v>2378.2647282928692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Daten!$B$127:$K$127</c15:f>
                <c15:dlblRangeCache>
                  <c:ptCount val="10"/>
                  <c:pt idx="0">
                    <c:v>0%</c:v>
                  </c:pt>
                  <c:pt idx="1">
                    <c:v>8,31%</c:v>
                  </c:pt>
                  <c:pt idx="2">
                    <c:v>-2,90%</c:v>
                  </c:pt>
                  <c:pt idx="3">
                    <c:v>0,50%</c:v>
                  </c:pt>
                  <c:pt idx="4">
                    <c:v>4,42%</c:v>
                  </c:pt>
                  <c:pt idx="5">
                    <c:v>-0,93%</c:v>
                  </c:pt>
                  <c:pt idx="6">
                    <c:v>2,61%</c:v>
                  </c:pt>
                  <c:pt idx="7">
                    <c:v>-0,82%</c:v>
                  </c:pt>
                  <c:pt idx="8">
                    <c:v>0,57%</c:v>
                  </c:pt>
                  <c:pt idx="9">
                    <c:v>-0,99%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16E-4F92-9A94-BE328FB84E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2299664"/>
        <c:axId val="-1062297616"/>
      </c:barChart>
      <c:catAx>
        <c:axId val="-10622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297616"/>
        <c:crosses val="autoZero"/>
        <c:auto val="1"/>
        <c:lblAlgn val="ctr"/>
        <c:lblOffset val="100"/>
        <c:noMultiLvlLbl val="0"/>
      </c:catAx>
      <c:valAx>
        <c:axId val="-106229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in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29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98760191707921E-2"/>
          <c:y val="1.3161908630941389E-2"/>
          <c:w val="0.90278422653875801"/>
          <c:h val="0.86323374882801895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1  Kulturelles u. Dienste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549092130923E-3"/>
                  <c:y val="-4.313380896251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D-6F40-A230-27D1C9F5D20A}"/>
                </c:ext>
              </c:extLst>
            </c:dLbl>
            <c:dLbl>
              <c:idx val="1"/>
              <c:layout>
                <c:manualLayout>
                  <c:x val="-1.4549092130923E-3"/>
                  <c:y val="-2.875587264167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D-6F40-A230-27D1C9F5D20A}"/>
                </c:ext>
              </c:extLst>
            </c:dLbl>
            <c:dLbl>
              <c:idx val="2"/>
              <c:layout>
                <c:manualLayout>
                  <c:x val="1.4549092130923E-3"/>
                  <c:y val="-4.0737486242371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D-6F40-A230-27D1C9F5D20A}"/>
                </c:ext>
              </c:extLst>
            </c:dLbl>
            <c:dLbl>
              <c:idx val="3"/>
              <c:layout>
                <c:manualLayout>
                  <c:x val="-4.3647276392769097E-3"/>
                  <c:y val="-3.8341163522232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4D-6F40-A230-27D1C9F5D20A}"/>
                </c:ext>
              </c:extLst>
            </c:dLbl>
            <c:dLbl>
              <c:idx val="4"/>
              <c:layout>
                <c:manualLayout>
                  <c:x val="5.33460548885397E-17"/>
                  <c:y val="-3.8341163522232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4D-6F40-A230-27D1C9F5D20A}"/>
                </c:ext>
              </c:extLst>
            </c:dLbl>
            <c:dLbl>
              <c:idx val="5"/>
              <c:layout>
                <c:manualLayout>
                  <c:x val="1.4549092130923E-3"/>
                  <c:y val="-4.553013168265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4D-6F40-A230-27D1C9F5D20A}"/>
                </c:ext>
              </c:extLst>
            </c:dLbl>
            <c:dLbl>
              <c:idx val="6"/>
              <c:layout>
                <c:manualLayout>
                  <c:x val="1.4549092130923E-3"/>
                  <c:y val="-4.313380896251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4D-6F40-A230-27D1C9F5D20A}"/>
                </c:ext>
              </c:extLst>
            </c:dLbl>
            <c:dLbl>
              <c:idx val="7"/>
              <c:layout>
                <c:manualLayout>
                  <c:x val="-2.9098184261847101E-3"/>
                  <c:y val="4.553013168265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4D-6F40-A230-27D1C9F5D20A}"/>
                </c:ext>
              </c:extLst>
            </c:dLbl>
            <c:dLbl>
              <c:idx val="8"/>
              <c:layout>
                <c:manualLayout>
                  <c:x val="2.9098184261844998E-3"/>
                  <c:y val="2.156690448125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4D-6F40-A230-27D1C9F5D20A}"/>
                </c:ext>
              </c:extLst>
            </c:dLbl>
            <c:dLbl>
              <c:idx val="10"/>
              <c:layout>
                <c:manualLayout>
                  <c:x val="-1.01843644916461E-2"/>
                  <c:y val="9.1060263365301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DA-4564-9190-7325ADB47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Tabelle1!$B$3:$L$3</c:f>
              <c:numCache>
                <c:formatCode>#,##0</c:formatCode>
                <c:ptCount val="11"/>
                <c:pt idx="0">
                  <c:v>10039130</c:v>
                </c:pt>
                <c:pt idx="1">
                  <c:v>10134743</c:v>
                </c:pt>
                <c:pt idx="2">
                  <c:v>10976309</c:v>
                </c:pt>
                <c:pt idx="3">
                  <c:v>11020455</c:v>
                </c:pt>
                <c:pt idx="4">
                  <c:v>10616101</c:v>
                </c:pt>
                <c:pt idx="5">
                  <c:v>10625260</c:v>
                </c:pt>
                <c:pt idx="6">
                  <c:v>10799540</c:v>
                </c:pt>
                <c:pt idx="7">
                  <c:v>11166604</c:v>
                </c:pt>
                <c:pt idx="8">
                  <c:v>11153098</c:v>
                </c:pt>
                <c:pt idx="9">
                  <c:v>13067420</c:v>
                </c:pt>
                <c:pt idx="10">
                  <c:v>15998750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DA-4564-9190-7325ADB476A4}"/>
            </c:ext>
          </c:extLst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2 Finanzen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579680171363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B2-7E4A-958C-216F24420A88}"/>
                </c:ext>
              </c:extLst>
            </c:dLbl>
            <c:dLbl>
              <c:idx val="1"/>
              <c:layout>
                <c:manualLayout>
                  <c:x val="-2.6230859502311201E-17"/>
                  <c:y val="-1.8761310337186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B2-7E4A-958C-216F24420A88}"/>
                </c:ext>
              </c:extLst>
            </c:dLbl>
            <c:dLbl>
              <c:idx val="2"/>
              <c:layout>
                <c:manualLayout>
                  <c:x val="8.5847440985798995E-3"/>
                  <c:y val="2.579680171363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B2-7E4A-958C-216F24420A88}"/>
                </c:ext>
              </c:extLst>
            </c:dLbl>
            <c:dLbl>
              <c:idx val="5"/>
              <c:layout>
                <c:manualLayout>
                  <c:x val="-4.2923720492899498E-3"/>
                  <c:y val="-1.407098275288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B2-7E4A-958C-216F24420A88}"/>
                </c:ext>
              </c:extLst>
            </c:dLbl>
            <c:dLbl>
              <c:idx val="6"/>
              <c:layout>
                <c:manualLayout>
                  <c:x val="0"/>
                  <c:y val="1.876131033718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2-7E4A-958C-216F24420A88}"/>
                </c:ext>
              </c:extLst>
            </c:dLbl>
            <c:dLbl>
              <c:idx val="7"/>
              <c:layout>
                <c:manualLayout>
                  <c:x val="0"/>
                  <c:y val="-1.876131033718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B2-7E4A-958C-216F24420A88}"/>
                </c:ext>
              </c:extLst>
            </c:dLbl>
            <c:dLbl>
              <c:idx val="8"/>
              <c:layout>
                <c:manualLayout>
                  <c:x val="1.43079068309664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B2-7E4A-958C-216F24420A88}"/>
                </c:ext>
              </c:extLst>
            </c:dLbl>
            <c:dLbl>
              <c:idx val="9"/>
              <c:layout>
                <c:manualLayout>
                  <c:x val="-1.04923438009245E-16"/>
                  <c:y val="1.407098275288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B2-7E4A-958C-216F24420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Tabelle1!$B$4:$L$4</c:f>
              <c:numCache>
                <c:formatCode>#,##0</c:formatCode>
                <c:ptCount val="11"/>
                <c:pt idx="0">
                  <c:v>3654348</c:v>
                </c:pt>
                <c:pt idx="1">
                  <c:v>4350116</c:v>
                </c:pt>
                <c:pt idx="2">
                  <c:v>3542024</c:v>
                </c:pt>
                <c:pt idx="3">
                  <c:v>3632490</c:v>
                </c:pt>
                <c:pt idx="4">
                  <c:v>198292</c:v>
                </c:pt>
                <c:pt idx="5">
                  <c:v>2812381</c:v>
                </c:pt>
                <c:pt idx="6">
                  <c:v>2339314</c:v>
                </c:pt>
                <c:pt idx="7">
                  <c:v>3499086</c:v>
                </c:pt>
                <c:pt idx="8">
                  <c:v>3647636</c:v>
                </c:pt>
                <c:pt idx="9">
                  <c:v>1107642</c:v>
                </c:pt>
                <c:pt idx="10">
                  <c:v>2178000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DA-4564-9190-7325ADB476A4}"/>
            </c:ext>
          </c:extLst>
        </c:ser>
        <c:ser>
          <c:idx val="2"/>
          <c:order val="2"/>
          <c:tx>
            <c:strRef>
              <c:f>Tabelle1!$A$7</c:f>
              <c:strCache>
                <c:ptCount val="1"/>
                <c:pt idx="0">
                  <c:v>5 Schule und Sport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8196368523691904E-3"/>
                  <c:y val="2.875587264167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DA-4564-9190-7325ADB476A4}"/>
                </c:ext>
              </c:extLst>
            </c:dLbl>
            <c:dLbl>
              <c:idx val="1"/>
              <c:layout>
                <c:manualLayout>
                  <c:x val="4.3647276392769097E-3"/>
                  <c:y val="4.313380896251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DA-4564-9190-7325ADB476A4}"/>
                </c:ext>
              </c:extLst>
            </c:dLbl>
            <c:dLbl>
              <c:idx val="6"/>
              <c:layout>
                <c:manualLayout>
                  <c:x val="0"/>
                  <c:y val="1.64161465450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B2-7E4A-958C-216F24420A88}"/>
                </c:ext>
              </c:extLst>
            </c:dLbl>
            <c:dLbl>
              <c:idx val="8"/>
              <c:layout>
                <c:manualLayout>
                  <c:x val="0"/>
                  <c:y val="-9.3806551685933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B2-7E4A-958C-216F24420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Tabelle1!$B$7:$L$7</c:f>
              <c:numCache>
                <c:formatCode>#,##0</c:formatCode>
                <c:ptCount val="11"/>
                <c:pt idx="0">
                  <c:v>22792262</c:v>
                </c:pt>
                <c:pt idx="1">
                  <c:v>24445317</c:v>
                </c:pt>
                <c:pt idx="2">
                  <c:v>27712469</c:v>
                </c:pt>
                <c:pt idx="3">
                  <c:v>29481904</c:v>
                </c:pt>
                <c:pt idx="4">
                  <c:v>26172338</c:v>
                </c:pt>
                <c:pt idx="5">
                  <c:v>24607133</c:v>
                </c:pt>
                <c:pt idx="6">
                  <c:v>25295470</c:v>
                </c:pt>
                <c:pt idx="7">
                  <c:v>26473224</c:v>
                </c:pt>
                <c:pt idx="8">
                  <c:v>28409123</c:v>
                </c:pt>
                <c:pt idx="9">
                  <c:v>28110804</c:v>
                </c:pt>
                <c:pt idx="10">
                  <c:v>31638184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DA-4564-9190-7325ADB476A4}"/>
            </c:ext>
          </c:extLst>
        </c:ser>
        <c:ser>
          <c:idx val="3"/>
          <c:order val="3"/>
          <c:tx>
            <c:strRef>
              <c:f>Tabelle1!$A$9</c:f>
              <c:strCache>
                <c:ptCount val="1"/>
                <c:pt idx="0">
                  <c:v>7 Technische Betriebe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5490921309231E-2"/>
                  <c:y val="-6.94933588840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DA-4564-9190-7325ADB476A4}"/>
                </c:ext>
              </c:extLst>
            </c:dLbl>
            <c:dLbl>
              <c:idx val="1"/>
              <c:layout>
                <c:manualLayout>
                  <c:x val="-6.5470914589153703E-2"/>
                  <c:y val="-0.107834522406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DA-4564-9190-7325ADB476A4}"/>
                </c:ext>
              </c:extLst>
            </c:dLbl>
            <c:dLbl>
              <c:idx val="5"/>
              <c:layout>
                <c:manualLayout>
                  <c:x val="-1.04923438009245E-16"/>
                  <c:y val="-1.407098275288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B2-7E4A-958C-216F24420A88}"/>
                </c:ext>
              </c:extLst>
            </c:dLbl>
            <c:dLbl>
              <c:idx val="8"/>
              <c:layout>
                <c:manualLayout>
                  <c:x val="-3.0553093474938401E-2"/>
                  <c:y val="-7.428600432432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4D-6F40-A230-27D1C9F5D20A}"/>
                </c:ext>
              </c:extLst>
            </c:dLbl>
            <c:dLbl>
              <c:idx val="9"/>
              <c:layout>
                <c:manualLayout>
                  <c:x val="-2.90981842618461E-3"/>
                  <c:y val="-3.834116352223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4D-6F40-A230-27D1C9F5D20A}"/>
                </c:ext>
              </c:extLst>
            </c:dLbl>
            <c:dLbl>
              <c:idx val="10"/>
              <c:layout>
                <c:manualLayout>
                  <c:x val="-7.2745460654616298E-3"/>
                  <c:y val="-7.188968160418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DA-4564-9190-7325ADB47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Tabelle1!$B$9:$L$9</c:f>
              <c:numCache>
                <c:formatCode>#,##0</c:formatCode>
                <c:ptCount val="11"/>
                <c:pt idx="0">
                  <c:v>23149391</c:v>
                </c:pt>
                <c:pt idx="1">
                  <c:v>25143058</c:v>
                </c:pt>
                <c:pt idx="2">
                  <c:v>41390069</c:v>
                </c:pt>
                <c:pt idx="3">
                  <c:v>23550225</c:v>
                </c:pt>
                <c:pt idx="4">
                  <c:v>28830036</c:v>
                </c:pt>
                <c:pt idx="5">
                  <c:v>26785584</c:v>
                </c:pt>
                <c:pt idx="6">
                  <c:v>26518240</c:v>
                </c:pt>
                <c:pt idx="7">
                  <c:v>24099810</c:v>
                </c:pt>
                <c:pt idx="8">
                  <c:v>12455621</c:v>
                </c:pt>
                <c:pt idx="9">
                  <c:v>17515416</c:v>
                </c:pt>
                <c:pt idx="10">
                  <c:v>16621500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DA-4564-9190-7325ADB47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60848736"/>
        <c:axId val="-1060795600"/>
      </c:lineChart>
      <c:catAx>
        <c:axId val="-10608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795600"/>
        <c:crosses val="autoZero"/>
        <c:auto val="1"/>
        <c:lblAlgn val="ctr"/>
        <c:lblOffset val="100"/>
        <c:noMultiLvlLbl val="0"/>
      </c:catAx>
      <c:valAx>
        <c:axId val="-106079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84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0538823541E-2"/>
          <c:y val="1.2925781314421601E-2"/>
          <c:w val="0.91009461176458994"/>
          <c:h val="0.865686761928251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Tabelle1!$A$5</c:f>
              <c:strCache>
                <c:ptCount val="1"/>
                <c:pt idx="0">
                  <c:v>3 Bau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892574258049099E-2"/>
                  <c:y val="-4.00068265469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4D-4FF3-B5CC-83BFBD7E88B4}"/>
                </c:ext>
              </c:extLst>
            </c:dLbl>
            <c:dLbl>
              <c:idx val="1"/>
              <c:layout>
                <c:manualLayout>
                  <c:x val="-1.8900144389776601E-2"/>
                  <c:y val="4.706685476113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4D-4FF3-B5CC-83BFBD7E88B4}"/>
                </c:ext>
              </c:extLst>
            </c:dLbl>
            <c:dLbl>
              <c:idx val="2"/>
              <c:layout>
                <c:manualLayout>
                  <c:x val="-4.3615717822561399E-3"/>
                  <c:y val="7.0600282141704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AA-7846-B24A-A38A362F4B64}"/>
                </c:ext>
              </c:extLst>
            </c:dLbl>
            <c:dLbl>
              <c:idx val="4"/>
              <c:layout>
                <c:manualLayout>
                  <c:x val="-1.06614967496614E-16"/>
                  <c:y val="-1.88267419044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AA-7846-B24A-A38A362F4B64}"/>
                </c:ext>
              </c:extLst>
            </c:dLbl>
            <c:dLbl>
              <c:idx val="6"/>
              <c:layout>
                <c:manualLayout>
                  <c:x val="0"/>
                  <c:y val="-1.647339916639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AA-7846-B24A-A38A362F4B64}"/>
                </c:ext>
              </c:extLst>
            </c:dLbl>
            <c:dLbl>
              <c:idx val="7"/>
              <c:layout>
                <c:manualLayout>
                  <c:x val="7.2692863037602303E-3"/>
                  <c:y val="4.7066854761136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AA-7846-B24A-A38A362F4B64}"/>
                </c:ext>
              </c:extLst>
            </c:dLbl>
            <c:dLbl>
              <c:idx val="8"/>
              <c:layout>
                <c:manualLayout>
                  <c:x val="1.3084715346768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AA-7846-B24A-A38A362F4B64}"/>
                </c:ext>
              </c:extLst>
            </c:dLbl>
            <c:dLbl>
              <c:idx val="9"/>
              <c:layout>
                <c:manualLayout>
                  <c:x val="-1.5992429868272501E-2"/>
                  <c:y val="-2.118008464251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AA-7846-B24A-A38A362F4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Tabelle1!$B$5:$L$5</c:f>
              <c:numCache>
                <c:formatCode>#,##0</c:formatCode>
                <c:ptCount val="11"/>
                <c:pt idx="0">
                  <c:v>110828</c:v>
                </c:pt>
                <c:pt idx="1">
                  <c:v>189138</c:v>
                </c:pt>
                <c:pt idx="2">
                  <c:v>133349</c:v>
                </c:pt>
                <c:pt idx="3">
                  <c:v>185254</c:v>
                </c:pt>
                <c:pt idx="4">
                  <c:v>261862</c:v>
                </c:pt>
                <c:pt idx="5">
                  <c:v>238369</c:v>
                </c:pt>
                <c:pt idx="6">
                  <c:v>183596</c:v>
                </c:pt>
                <c:pt idx="7">
                  <c:v>159768</c:v>
                </c:pt>
                <c:pt idx="8">
                  <c:v>184246</c:v>
                </c:pt>
                <c:pt idx="9">
                  <c:v>235130</c:v>
                </c:pt>
                <c:pt idx="10">
                  <c:v>173000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D-4FF3-B5CC-83BFBD7E88B4}"/>
            </c:ext>
          </c:extLst>
        </c:ser>
        <c:ser>
          <c:idx val="1"/>
          <c:order val="1"/>
          <c:tx>
            <c:strRef>
              <c:f>Tabelle1!$A$6</c:f>
              <c:strCache>
                <c:ptCount val="1"/>
                <c:pt idx="0">
                  <c:v>4 Sicherheit und Umwelt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03540016505286E-2"/>
                  <c:y val="-5.41268829753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4D-4FF3-B5CC-83BFBD7E88B4}"/>
                </c:ext>
              </c:extLst>
            </c:dLbl>
            <c:dLbl>
              <c:idx val="3"/>
              <c:layout>
                <c:manualLayout>
                  <c:x val="0"/>
                  <c:y val="2.353342738056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AA-7846-B24A-A38A362F4B64}"/>
                </c:ext>
              </c:extLst>
            </c:dLbl>
            <c:dLbl>
              <c:idx val="4"/>
              <c:layout>
                <c:manualLayout>
                  <c:x val="-1.06614967496614E-16"/>
                  <c:y val="1.647339916639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AA-7846-B24A-A38A362F4B64}"/>
                </c:ext>
              </c:extLst>
            </c:dLbl>
            <c:dLbl>
              <c:idx val="7"/>
              <c:layout>
                <c:manualLayout>
                  <c:x val="5.6700433169329698E-2"/>
                  <c:y val="-8.4720338570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D-4FF3-B5CC-83BFBD7E88B4}"/>
                </c:ext>
              </c:extLst>
            </c:dLbl>
            <c:dLbl>
              <c:idx val="8"/>
              <c:layout>
                <c:manualLayout>
                  <c:x val="0"/>
                  <c:y val="2.353342738056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AA-7846-B24A-A38A362F4B64}"/>
                </c:ext>
              </c:extLst>
            </c:dLbl>
            <c:dLbl>
              <c:idx val="10"/>
              <c:layout>
                <c:manualLayout>
                  <c:x val="-4.3615717822562501E-3"/>
                  <c:y val="-1.4120056428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AA-7846-B24A-A38A362F4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Tabelle1!$B$6:$L$6</c:f>
              <c:numCache>
                <c:formatCode>#,##0</c:formatCode>
                <c:ptCount val="11"/>
                <c:pt idx="0">
                  <c:v>101742</c:v>
                </c:pt>
                <c:pt idx="1">
                  <c:v>213965</c:v>
                </c:pt>
                <c:pt idx="2">
                  <c:v>236506</c:v>
                </c:pt>
                <c:pt idx="3">
                  <c:v>118216</c:v>
                </c:pt>
                <c:pt idx="4">
                  <c:v>109011</c:v>
                </c:pt>
                <c:pt idx="5">
                  <c:v>130902</c:v>
                </c:pt>
                <c:pt idx="6">
                  <c:v>1634294</c:v>
                </c:pt>
                <c:pt idx="7">
                  <c:v>120827</c:v>
                </c:pt>
                <c:pt idx="8">
                  <c:v>121095</c:v>
                </c:pt>
                <c:pt idx="9">
                  <c:v>119298</c:v>
                </c:pt>
                <c:pt idx="10">
                  <c:v>377000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D-4FF3-B5CC-83BFBD7E88B4}"/>
            </c:ext>
          </c:extLst>
        </c:ser>
        <c:ser>
          <c:idx val="2"/>
          <c:order val="2"/>
          <c:tx>
            <c:strRef>
              <c:f>Tabelle1!$A$10</c:f>
              <c:strCache>
                <c:ptCount val="1"/>
                <c:pt idx="0">
                  <c:v>8 Behörden und Stadtkanzlei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7.8508292080610595E-2"/>
                  <c:y val="2.118008464251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4D-4FF3-B5CC-83BFBD7E88B4}"/>
                </c:ext>
              </c:extLst>
            </c:dLbl>
            <c:dLbl>
              <c:idx val="10"/>
              <c:layout>
                <c:manualLayout>
                  <c:x val="-1.45385726075205E-3"/>
                  <c:y val="1.4120056428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AA-7846-B24A-A38A362F4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Tabelle1!$B$10:$L$10</c:f>
              <c:numCache>
                <c:formatCode>#,##0</c:formatCode>
                <c:ptCount val="11"/>
                <c:pt idx="0">
                  <c:v>567181</c:v>
                </c:pt>
                <c:pt idx="1">
                  <c:v>653000</c:v>
                </c:pt>
                <c:pt idx="2">
                  <c:v>1065000</c:v>
                </c:pt>
                <c:pt idx="3">
                  <c:v>1095000</c:v>
                </c:pt>
                <c:pt idx="4">
                  <c:v>1064000</c:v>
                </c:pt>
                <c:pt idx="5">
                  <c:v>1148000</c:v>
                </c:pt>
                <c:pt idx="6">
                  <c:v>975000</c:v>
                </c:pt>
                <c:pt idx="7">
                  <c:v>97500</c:v>
                </c:pt>
                <c:pt idx="8">
                  <c:v>1053000</c:v>
                </c:pt>
                <c:pt idx="9">
                  <c:v>1118000</c:v>
                </c:pt>
                <c:pt idx="10">
                  <c:v>874000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4D-4FF3-B5CC-83BFBD7E8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61503280"/>
        <c:axId val="-1061500016"/>
      </c:lineChart>
      <c:catAx>
        <c:axId val="-106150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500016"/>
        <c:crosses val="autoZero"/>
        <c:auto val="1"/>
        <c:lblAlgn val="ctr"/>
        <c:lblOffset val="100"/>
        <c:noMultiLvlLbl val="0"/>
      </c:catAx>
      <c:valAx>
        <c:axId val="-106150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50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Gesamtausgaben-</a:t>
            </a:r>
            <a:r>
              <a:rPr lang="de-DE" baseline="0"/>
              <a:t> und Bevölkerungswachstum jährlich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Tabelle1!$B$36</c:f>
              <c:strCache>
                <c:ptCount val="1"/>
                <c:pt idx="0">
                  <c:v>Gesamtausgaben Wachstum relativ</c:v>
                </c:pt>
              </c:strCache>
            </c:strRef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D1D2D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C-844E-8D32-3892BBEC3A28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D1D2D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CC-844E-8D32-3892BBEC3A28}"/>
              </c:ext>
            </c:extLst>
          </c:dPt>
          <c:dLbls>
            <c:dLbl>
              <c:idx val="0"/>
              <c:layout>
                <c:manualLayout>
                  <c:x val="4.536519517928709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21-D849-AAC2-6F75639F083D}"/>
                </c:ext>
              </c:extLst>
            </c:dLbl>
            <c:dLbl>
              <c:idx val="1"/>
              <c:layout>
                <c:manualLayout>
                  <c:x val="0"/>
                  <c:y val="-8.2066879121518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21-D849-AAC2-6F75639F083D}"/>
                </c:ext>
              </c:extLst>
            </c:dLbl>
            <c:dLbl>
              <c:idx val="2"/>
              <c:layout>
                <c:manualLayout>
                  <c:x val="1.13412987948218E-3"/>
                  <c:y val="-4.1033439560759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21-D849-AAC2-6F75639F083D}"/>
                </c:ext>
              </c:extLst>
            </c:dLbl>
            <c:dLbl>
              <c:idx val="3"/>
              <c:layout>
                <c:manualLayout>
                  <c:x val="-2.38167274691258E-2"/>
                  <c:y val="5.0151981685372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D21-D849-AAC2-6F75639F083D}"/>
                </c:ext>
              </c:extLst>
            </c:dLbl>
            <c:dLbl>
              <c:idx val="4"/>
              <c:layout>
                <c:manualLayout>
                  <c:x val="0"/>
                  <c:y val="2.7355626373839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D21-D849-AAC2-6F75639F083D}"/>
                </c:ext>
              </c:extLst>
            </c:dLbl>
            <c:dLbl>
              <c:idx val="5"/>
              <c:layout>
                <c:manualLayout>
                  <c:x val="-2.26825975896436E-2"/>
                  <c:y val="-7.2948336996905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D21-D849-AAC2-6F75639F083D}"/>
                </c:ext>
              </c:extLst>
            </c:dLbl>
            <c:dLbl>
              <c:idx val="6"/>
              <c:layout>
                <c:manualLayout>
                  <c:x val="2.2682597589642802E-3"/>
                  <c:y val="-4.1033439560759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21-D849-AAC2-6F75639F083D}"/>
                </c:ext>
              </c:extLst>
            </c:dLbl>
            <c:dLbl>
              <c:idx val="7"/>
              <c:layout>
                <c:manualLayout>
                  <c:x val="5.6706493974109E-3"/>
                  <c:y val="2.27963553115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D21-D849-AAC2-6F75639F083D}"/>
                </c:ext>
              </c:extLst>
            </c:dLbl>
            <c:dLbl>
              <c:idx val="8"/>
              <c:layout>
                <c:manualLayout>
                  <c:x val="-6.80477927689308E-3"/>
                  <c:y val="-5.9270523809985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D21-D849-AAC2-6F75639F083D}"/>
                </c:ext>
              </c:extLst>
            </c:dLbl>
            <c:dLbl>
              <c:idx val="9"/>
              <c:layout>
                <c:manualLayout>
                  <c:x val="-1.13412987948218E-3"/>
                  <c:y val="-6.8389065934598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D21-D849-AAC2-6F75639F083D}"/>
                </c:ext>
              </c:extLst>
            </c:dLbl>
            <c:dLbl>
              <c:idx val="10"/>
              <c:layout>
                <c:manualLayout>
                  <c:x val="1.13412987948218E-2"/>
                  <c:y val="1.82370842492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CC-844E-8D32-3892BBEC3A28}"/>
                </c:ext>
              </c:extLst>
            </c:dLbl>
            <c:dLbl>
              <c:idx val="11"/>
              <c:layout>
                <c:manualLayout>
                  <c:x val="-2.6084987228090099E-2"/>
                  <c:y val="-5.9270523809985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CC-844E-8D32-3892BBEC3A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Tabelle1!$R$5:$AC$5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Tabelle1!$R$6:$AC$6</c:f>
              <c:numCache>
                <c:formatCode>0%</c:formatCode>
                <c:ptCount val="12"/>
                <c:pt idx="0">
                  <c:v>0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-0.02</c:v>
                </c:pt>
                <c:pt idx="4">
                  <c:v>-0.03</c:v>
                </c:pt>
                <c:pt idx="5">
                  <c:v>0.05</c:v>
                </c:pt>
                <c:pt idx="6">
                  <c:v>0.1</c:v>
                </c:pt>
                <c:pt idx="7">
                  <c:v>-0.04</c:v>
                </c:pt>
                <c:pt idx="8">
                  <c:v>0.04</c:v>
                </c:pt>
                <c:pt idx="9">
                  <c:v>0.03</c:v>
                </c:pt>
                <c:pt idx="10">
                  <c:v>-0.05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CC-844E-8D32-3892BBEC3A28}"/>
            </c:ext>
          </c:extLst>
        </c:ser>
        <c:ser>
          <c:idx val="1"/>
          <c:order val="1"/>
          <c:tx>
            <c:v>Bevölkerungswachstum</c:v>
          </c:tx>
          <c:spPr>
            <a:ln w="28575" cap="rnd">
              <a:solidFill>
                <a:srgbClr val="82828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3196760282093E-2"/>
                  <c:y val="-6.3829794872291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21-D849-AAC2-6F75639F083D}"/>
                </c:ext>
              </c:extLst>
            </c:dLbl>
            <c:dLbl>
              <c:idx val="1"/>
              <c:layout>
                <c:manualLayout>
                  <c:x val="-2.0051416269245E-2"/>
                  <c:y val="-5.4711252747678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21-D849-AAC2-6F75639F083D}"/>
                </c:ext>
              </c:extLst>
            </c:dLbl>
            <c:dLbl>
              <c:idx val="2"/>
              <c:layout>
                <c:manualLayout>
                  <c:x val="-2.23196760282093E-2"/>
                  <c:y val="-5.927052380998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21-D849-AAC2-6F75639F083D}"/>
                </c:ext>
              </c:extLst>
            </c:dLbl>
            <c:dLbl>
              <c:idx val="3"/>
              <c:layout>
                <c:manualLayout>
                  <c:x val="-2.23196760282093E-2"/>
                  <c:y val="-5.9270523809985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21-D849-AAC2-6F75639F083D}"/>
                </c:ext>
              </c:extLst>
            </c:dLbl>
            <c:dLbl>
              <c:idx val="4"/>
              <c:layout>
                <c:manualLayout>
                  <c:x val="-2.23196760282093E-2"/>
                  <c:y val="-5.927052380998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21-D849-AAC2-6F75639F083D}"/>
                </c:ext>
              </c:extLst>
            </c:dLbl>
            <c:dLbl>
              <c:idx val="5"/>
              <c:layout>
                <c:manualLayout>
                  <c:x val="-2.23196760282093E-2"/>
                  <c:y val="-5.927052380998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21-D849-AAC2-6F75639F083D}"/>
                </c:ext>
              </c:extLst>
            </c:dLbl>
            <c:dLbl>
              <c:idx val="6"/>
              <c:layout>
                <c:manualLayout>
                  <c:x val="-2.23196760282094E-2"/>
                  <c:y val="-6.8389065934598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21-D849-AAC2-6F75639F083D}"/>
                </c:ext>
              </c:extLst>
            </c:dLbl>
            <c:dLbl>
              <c:idx val="7"/>
              <c:layout>
                <c:manualLayout>
                  <c:x val="-2.23196760282093E-2"/>
                  <c:y val="-5.927052380998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21-D849-AAC2-6F75639F083D}"/>
                </c:ext>
              </c:extLst>
            </c:dLbl>
            <c:dLbl>
              <c:idx val="8"/>
              <c:layout>
                <c:manualLayout>
                  <c:x val="-2.11855461487272E-2"/>
                  <c:y val="-5.927052380998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21-D849-AAC2-6F75639F083D}"/>
                </c:ext>
              </c:extLst>
            </c:dLbl>
            <c:dLbl>
              <c:idx val="9"/>
              <c:layout>
                <c:manualLayout>
                  <c:x val="-2.23196760282093E-2"/>
                  <c:y val="5.0151981685372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21-D849-AAC2-6F75639F083D}"/>
                </c:ext>
              </c:extLst>
            </c:dLbl>
            <c:dLbl>
              <c:idx val="10"/>
              <c:layout>
                <c:manualLayout>
                  <c:x val="-2.11855461487271E-2"/>
                  <c:y val="-5.927052380998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D21-D849-AAC2-6F75639F0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Tabelle1!$R$7:$AB$7</c:f>
              <c:numCache>
                <c:formatCode>0.00%</c:formatCode>
                <c:ptCount val="11"/>
                <c:pt idx="0">
                  <c:v>1.4999999999999999E-2</c:v>
                </c:pt>
                <c:pt idx="1">
                  <c:v>1.7999999999999999E-2</c:v>
                </c:pt>
                <c:pt idx="2">
                  <c:v>1.4E-2</c:v>
                </c:pt>
                <c:pt idx="3">
                  <c:v>1.2E-2</c:v>
                </c:pt>
                <c:pt idx="4">
                  <c:v>1.0999999999999999E-2</c:v>
                </c:pt>
                <c:pt idx="5">
                  <c:v>1.4E-2</c:v>
                </c:pt>
                <c:pt idx="6">
                  <c:v>1.4999999999999999E-2</c:v>
                </c:pt>
                <c:pt idx="7">
                  <c:v>8.9999999999999993E-3</c:v>
                </c:pt>
                <c:pt idx="8">
                  <c:v>8.9999999999999993E-3</c:v>
                </c:pt>
                <c:pt idx="9">
                  <c:v>1.0999999999999999E-2</c:v>
                </c:pt>
                <c:pt idx="10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CC-844E-8D32-3892BBEC3A28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95223472"/>
        <c:axId val="-1095220720"/>
      </c:lineChart>
      <c:catAx>
        <c:axId val="-109522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95220720"/>
        <c:crosses val="autoZero"/>
        <c:auto val="1"/>
        <c:lblAlgn val="ctr"/>
        <c:lblOffset val="100"/>
        <c:noMultiLvlLbl val="0"/>
      </c:catAx>
      <c:valAx>
        <c:axId val="-10952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22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Tabelle1!$A$8</c:f>
              <c:strCache>
                <c:ptCount val="1"/>
                <c:pt idx="0">
                  <c:v>6 Soziales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228915413638999E-17"/>
                  <c:y val="-2.375245379680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8A-4B48-BCB2-69B45FF05315}"/>
                </c:ext>
              </c:extLst>
            </c:dLbl>
            <c:dLbl>
              <c:idx val="4"/>
              <c:layout>
                <c:manualLayout>
                  <c:x val="0"/>
                  <c:y val="1.425147227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A-4B48-BCB2-69B45FF05315}"/>
                </c:ext>
              </c:extLst>
            </c:dLbl>
            <c:dLbl>
              <c:idx val="6"/>
              <c:layout>
                <c:manualLayout>
                  <c:x val="0"/>
                  <c:y val="7.1257361390405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8A-4B48-BCB2-69B45FF05315}"/>
                </c:ext>
              </c:extLst>
            </c:dLbl>
            <c:dLbl>
              <c:idx val="7"/>
              <c:layout>
                <c:manualLayout>
                  <c:x val="0"/>
                  <c:y val="-1.18762268984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8A-4B48-BCB2-69B45FF05315}"/>
                </c:ext>
              </c:extLst>
            </c:dLbl>
            <c:dLbl>
              <c:idx val="8"/>
              <c:layout>
                <c:manualLayout>
                  <c:x val="0"/>
                  <c:y val="1.9001963037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8A-4B48-BCB2-69B45FF05315}"/>
                </c:ext>
              </c:extLst>
            </c:dLbl>
            <c:dLbl>
              <c:idx val="9"/>
              <c:layout>
                <c:manualLayout>
                  <c:x val="1.48523072533044E-3"/>
                  <c:y val="1.6626717657761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8A-4B48-BCB2-69B45FF05315}"/>
                </c:ext>
              </c:extLst>
            </c:dLbl>
            <c:dLbl>
              <c:idx val="10"/>
              <c:layout>
                <c:manualLayout>
                  <c:x val="0"/>
                  <c:y val="-1.425147227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8A-4B48-BCB2-69B45FF05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Tabelle1!$B$8:$L$8</c:f>
              <c:numCache>
                <c:formatCode>#,##0</c:formatCode>
                <c:ptCount val="11"/>
                <c:pt idx="0">
                  <c:v>192289724</c:v>
                </c:pt>
                <c:pt idx="1">
                  <c:v>222498292</c:v>
                </c:pt>
                <c:pt idx="2">
                  <c:v>217600095</c:v>
                </c:pt>
                <c:pt idx="3">
                  <c:v>236569811</c:v>
                </c:pt>
                <c:pt idx="4">
                  <c:v>250878166</c:v>
                </c:pt>
                <c:pt idx="5">
                  <c:v>261385039</c:v>
                </c:pt>
                <c:pt idx="6">
                  <c:v>291048934</c:v>
                </c:pt>
                <c:pt idx="7">
                  <c:v>306470543</c:v>
                </c:pt>
                <c:pt idx="8">
                  <c:v>296725042</c:v>
                </c:pt>
                <c:pt idx="9">
                  <c:v>303381831</c:v>
                </c:pt>
                <c:pt idx="10">
                  <c:v>315404183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90-48F5-9953-1717EF65EB4B}"/>
            </c:ext>
          </c:extLst>
        </c:ser>
        <c:ser>
          <c:idx val="1"/>
          <c:order val="1"/>
          <c:tx>
            <c:strRef>
              <c:f>Tabelle1!$A$11</c:f>
              <c:strCache>
                <c:ptCount val="1"/>
                <c:pt idx="0">
                  <c:v>SUMME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5.94092290132221E-3"/>
                  <c:y val="2.612769917648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8A-4B48-BCB2-69B45FF05315}"/>
                </c:ext>
              </c:extLst>
            </c:dLbl>
            <c:dLbl>
              <c:idx val="3"/>
              <c:layout>
                <c:manualLayout>
                  <c:x val="1.33670765279749E-2"/>
                  <c:y val="1.6626717657761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8A-4B48-BCB2-69B45FF05315}"/>
                </c:ext>
              </c:extLst>
            </c:dLbl>
            <c:dLbl>
              <c:idx val="4"/>
              <c:layout>
                <c:manualLayout>
                  <c:x val="1.3367076527975001E-2"/>
                  <c:y val="4.7504907593603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8A-4B48-BCB2-69B45FF05315}"/>
                </c:ext>
              </c:extLst>
            </c:dLbl>
            <c:dLbl>
              <c:idx val="6"/>
              <c:layout>
                <c:manualLayout>
                  <c:x val="0"/>
                  <c:y val="1.9001963037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A-4B48-BCB2-69B45FF05315}"/>
                </c:ext>
              </c:extLst>
            </c:dLbl>
            <c:dLbl>
              <c:idx val="7"/>
              <c:layout>
                <c:manualLayout>
                  <c:x val="4.4556921759916499E-3"/>
                  <c:y val="-7.1257361390405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A-4B48-BCB2-69B45FF05315}"/>
                </c:ext>
              </c:extLst>
            </c:dLbl>
            <c:dLbl>
              <c:idx val="8"/>
              <c:layout>
                <c:manualLayout>
                  <c:x val="0"/>
                  <c:y val="7.1257361390404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A-4B48-BCB2-69B45FF05315}"/>
                </c:ext>
              </c:extLst>
            </c:dLbl>
            <c:dLbl>
              <c:idx val="10"/>
              <c:layout>
                <c:manualLayout>
                  <c:x val="-4.45569217599176E-3"/>
                  <c:y val="-2.612769917648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8A-4B48-BCB2-69B45FF05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Tabelle1!$B$2:$L$2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Tabelle1!$B$11:$L$11</c:f>
              <c:numCache>
                <c:formatCode>#,##0</c:formatCode>
                <c:ptCount val="11"/>
                <c:pt idx="0">
                  <c:v>242665476</c:v>
                </c:pt>
                <c:pt idx="1">
                  <c:v>277492886</c:v>
                </c:pt>
                <c:pt idx="2">
                  <c:v>291679512</c:v>
                </c:pt>
                <c:pt idx="3">
                  <c:v>294632900</c:v>
                </c:pt>
                <c:pt idx="4">
                  <c:v>307513705</c:v>
                </c:pt>
                <c:pt idx="5">
                  <c:v>317107408</c:v>
                </c:pt>
                <c:pt idx="6">
                  <c:v>347994848</c:v>
                </c:pt>
                <c:pt idx="7">
                  <c:v>360920758</c:v>
                </c:pt>
                <c:pt idx="8">
                  <c:v>342595763</c:v>
                </c:pt>
                <c:pt idx="9">
                  <c:v>351588121</c:v>
                </c:pt>
                <c:pt idx="10">
                  <c:v>367265867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90-48F5-9953-1717EF65E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58894160"/>
        <c:axId val="-1058891408"/>
      </c:lineChart>
      <c:catAx>
        <c:axId val="-105889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8891408"/>
        <c:crosses val="autoZero"/>
        <c:auto val="1"/>
        <c:lblAlgn val="ctr"/>
        <c:lblOffset val="100"/>
        <c:noMultiLvlLbl val="0"/>
      </c:catAx>
      <c:valAx>
        <c:axId val="-105889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889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Daten!$A$103</c:f>
              <c:strCache>
                <c:ptCount val="1"/>
                <c:pt idx="0">
                  <c:v>1  Kulturelles u. Dienste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Daten!$B$103:$L$103</c:f>
              <c:numCache>
                <c:formatCode>#,##0</c:formatCode>
                <c:ptCount val="11"/>
                <c:pt idx="0">
                  <c:v>10039130</c:v>
                </c:pt>
                <c:pt idx="1">
                  <c:v>10134743</c:v>
                </c:pt>
                <c:pt idx="2">
                  <c:v>10976309</c:v>
                </c:pt>
                <c:pt idx="3">
                  <c:v>11020455</c:v>
                </c:pt>
                <c:pt idx="4">
                  <c:v>10616101</c:v>
                </c:pt>
                <c:pt idx="5">
                  <c:v>10625260</c:v>
                </c:pt>
                <c:pt idx="6">
                  <c:v>10799540</c:v>
                </c:pt>
                <c:pt idx="7">
                  <c:v>11166604</c:v>
                </c:pt>
                <c:pt idx="8">
                  <c:v>11153098</c:v>
                </c:pt>
                <c:pt idx="9">
                  <c:v>13067420</c:v>
                </c:pt>
                <c:pt idx="10">
                  <c:v>15998750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64-4DB9-B054-36D5394592B6}"/>
            </c:ext>
          </c:extLst>
        </c:ser>
        <c:ser>
          <c:idx val="1"/>
          <c:order val="1"/>
          <c:tx>
            <c:strRef>
              <c:f>Daten!$A$104</c:f>
              <c:strCache>
                <c:ptCount val="1"/>
                <c:pt idx="0">
                  <c:v>2 Finanzen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Daten!$B$104:$L$104</c:f>
              <c:numCache>
                <c:formatCode>#,##0</c:formatCode>
                <c:ptCount val="11"/>
                <c:pt idx="0">
                  <c:v>3654348</c:v>
                </c:pt>
                <c:pt idx="1">
                  <c:v>4350116</c:v>
                </c:pt>
                <c:pt idx="2">
                  <c:v>3542024</c:v>
                </c:pt>
                <c:pt idx="3">
                  <c:v>3632490</c:v>
                </c:pt>
                <c:pt idx="4">
                  <c:v>198292</c:v>
                </c:pt>
                <c:pt idx="5">
                  <c:v>2812381</c:v>
                </c:pt>
                <c:pt idx="6">
                  <c:v>2339314</c:v>
                </c:pt>
                <c:pt idx="7">
                  <c:v>3499086</c:v>
                </c:pt>
                <c:pt idx="8">
                  <c:v>3647636</c:v>
                </c:pt>
                <c:pt idx="9">
                  <c:v>1107642</c:v>
                </c:pt>
                <c:pt idx="10">
                  <c:v>2178000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64-4DB9-B054-36D5394592B6}"/>
            </c:ext>
          </c:extLst>
        </c:ser>
        <c:ser>
          <c:idx val="2"/>
          <c:order val="2"/>
          <c:tx>
            <c:strRef>
              <c:f>Daten!$A$105</c:f>
              <c:strCache>
                <c:ptCount val="1"/>
                <c:pt idx="0">
                  <c:v>3 Bau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Daten!$B$105:$L$105</c:f>
              <c:numCache>
                <c:formatCode>#,##0</c:formatCode>
                <c:ptCount val="11"/>
                <c:pt idx="0">
                  <c:v>110828</c:v>
                </c:pt>
                <c:pt idx="1">
                  <c:v>189138</c:v>
                </c:pt>
                <c:pt idx="2">
                  <c:v>133349</c:v>
                </c:pt>
                <c:pt idx="3">
                  <c:v>185254</c:v>
                </c:pt>
                <c:pt idx="4">
                  <c:v>261862</c:v>
                </c:pt>
                <c:pt idx="5">
                  <c:v>238369</c:v>
                </c:pt>
                <c:pt idx="6">
                  <c:v>183596</c:v>
                </c:pt>
                <c:pt idx="7">
                  <c:v>159768</c:v>
                </c:pt>
                <c:pt idx="8">
                  <c:v>184246</c:v>
                </c:pt>
                <c:pt idx="9">
                  <c:v>235130</c:v>
                </c:pt>
                <c:pt idx="10">
                  <c:v>173000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64-4DB9-B054-36D5394592B6}"/>
            </c:ext>
          </c:extLst>
        </c:ser>
        <c:ser>
          <c:idx val="3"/>
          <c:order val="3"/>
          <c:tx>
            <c:strRef>
              <c:f>Daten!$A$106</c:f>
              <c:strCache>
                <c:ptCount val="1"/>
                <c:pt idx="0">
                  <c:v>4 Sicherheit und Umwelt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Daten!$B$106:$L$106</c:f>
              <c:numCache>
                <c:formatCode>#,##0</c:formatCode>
                <c:ptCount val="11"/>
                <c:pt idx="0">
                  <c:v>101742</c:v>
                </c:pt>
                <c:pt idx="1">
                  <c:v>213965</c:v>
                </c:pt>
                <c:pt idx="2">
                  <c:v>236506</c:v>
                </c:pt>
                <c:pt idx="3">
                  <c:v>118216</c:v>
                </c:pt>
                <c:pt idx="4">
                  <c:v>109011</c:v>
                </c:pt>
                <c:pt idx="5">
                  <c:v>130902</c:v>
                </c:pt>
                <c:pt idx="6">
                  <c:v>1634294</c:v>
                </c:pt>
                <c:pt idx="7">
                  <c:v>120827</c:v>
                </c:pt>
                <c:pt idx="8">
                  <c:v>121095</c:v>
                </c:pt>
                <c:pt idx="9">
                  <c:v>119298</c:v>
                </c:pt>
                <c:pt idx="10">
                  <c:v>377000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64-4DB9-B054-36D5394592B6}"/>
            </c:ext>
          </c:extLst>
        </c:ser>
        <c:ser>
          <c:idx val="4"/>
          <c:order val="4"/>
          <c:tx>
            <c:strRef>
              <c:f>Daten!$A$107</c:f>
              <c:strCache>
                <c:ptCount val="1"/>
                <c:pt idx="0">
                  <c:v>5 Schule und Sport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Daten!$B$107:$L$107</c:f>
              <c:numCache>
                <c:formatCode>#,##0</c:formatCode>
                <c:ptCount val="11"/>
                <c:pt idx="0">
                  <c:v>22792262</c:v>
                </c:pt>
                <c:pt idx="1">
                  <c:v>24445317</c:v>
                </c:pt>
                <c:pt idx="2">
                  <c:v>27712469</c:v>
                </c:pt>
                <c:pt idx="3">
                  <c:v>29481904</c:v>
                </c:pt>
                <c:pt idx="4">
                  <c:v>26172338</c:v>
                </c:pt>
                <c:pt idx="5">
                  <c:v>24607133</c:v>
                </c:pt>
                <c:pt idx="6">
                  <c:v>25295470</c:v>
                </c:pt>
                <c:pt idx="7">
                  <c:v>26473224</c:v>
                </c:pt>
                <c:pt idx="8">
                  <c:v>28409123</c:v>
                </c:pt>
                <c:pt idx="9">
                  <c:v>28110804</c:v>
                </c:pt>
                <c:pt idx="10">
                  <c:v>31638184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64-4DB9-B054-36D5394592B6}"/>
            </c:ext>
          </c:extLst>
        </c:ser>
        <c:ser>
          <c:idx val="5"/>
          <c:order val="5"/>
          <c:tx>
            <c:strRef>
              <c:f>Daten!$A$108</c:f>
              <c:strCache>
                <c:ptCount val="1"/>
                <c:pt idx="0">
                  <c:v>6 Soziales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Daten!$B$108:$L$108</c:f>
              <c:numCache>
                <c:formatCode>#,##0</c:formatCode>
                <c:ptCount val="11"/>
                <c:pt idx="0">
                  <c:v>192289724</c:v>
                </c:pt>
                <c:pt idx="1">
                  <c:v>222498292</c:v>
                </c:pt>
                <c:pt idx="2">
                  <c:v>217600095</c:v>
                </c:pt>
                <c:pt idx="3">
                  <c:v>236569811</c:v>
                </c:pt>
                <c:pt idx="4">
                  <c:v>250878166</c:v>
                </c:pt>
                <c:pt idx="5">
                  <c:v>261385039</c:v>
                </c:pt>
                <c:pt idx="6">
                  <c:v>291048934</c:v>
                </c:pt>
                <c:pt idx="7">
                  <c:v>306470543</c:v>
                </c:pt>
                <c:pt idx="8">
                  <c:v>296725042</c:v>
                </c:pt>
                <c:pt idx="9">
                  <c:v>303381831</c:v>
                </c:pt>
                <c:pt idx="10">
                  <c:v>315404183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64-4DB9-B054-36D5394592B6}"/>
            </c:ext>
          </c:extLst>
        </c:ser>
        <c:ser>
          <c:idx val="6"/>
          <c:order val="6"/>
          <c:tx>
            <c:strRef>
              <c:f>Daten!$A$109</c:f>
              <c:strCache>
                <c:ptCount val="1"/>
                <c:pt idx="0">
                  <c:v>7 Technische Betriebe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Daten!$B$109:$L$109</c:f>
              <c:numCache>
                <c:formatCode>#,##0</c:formatCode>
                <c:ptCount val="11"/>
                <c:pt idx="0">
                  <c:v>23149391</c:v>
                </c:pt>
                <c:pt idx="1">
                  <c:v>25143058</c:v>
                </c:pt>
                <c:pt idx="2">
                  <c:v>41390069</c:v>
                </c:pt>
                <c:pt idx="3">
                  <c:v>23550225</c:v>
                </c:pt>
                <c:pt idx="4">
                  <c:v>28830036</c:v>
                </c:pt>
                <c:pt idx="5">
                  <c:v>26785584</c:v>
                </c:pt>
                <c:pt idx="6">
                  <c:v>26518240</c:v>
                </c:pt>
                <c:pt idx="7">
                  <c:v>24099810</c:v>
                </c:pt>
                <c:pt idx="8">
                  <c:v>12455621</c:v>
                </c:pt>
                <c:pt idx="9">
                  <c:v>17515416</c:v>
                </c:pt>
                <c:pt idx="10">
                  <c:v>16621500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64-4DB9-B054-36D5394592B6}"/>
            </c:ext>
          </c:extLst>
        </c:ser>
        <c:ser>
          <c:idx val="7"/>
          <c:order val="7"/>
          <c:tx>
            <c:strRef>
              <c:f>Daten!$A$110</c:f>
              <c:strCache>
                <c:ptCount val="1"/>
                <c:pt idx="0">
                  <c:v>8 Behörden und Stadtkanzlei</c:v>
                </c:pt>
              </c:strCache>
            </c:strRef>
          </c:tx>
          <c:spPr>
            <a:ln w="28575" cap="rnd">
              <a:solidFill>
                <a:schemeClr val="accent6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Daten!$B$110:$L$110</c:f>
              <c:numCache>
                <c:formatCode>#,##0</c:formatCode>
                <c:ptCount val="11"/>
                <c:pt idx="0">
                  <c:v>567181</c:v>
                </c:pt>
                <c:pt idx="1">
                  <c:v>653000</c:v>
                </c:pt>
                <c:pt idx="2">
                  <c:v>1065000</c:v>
                </c:pt>
                <c:pt idx="3">
                  <c:v>1095000</c:v>
                </c:pt>
                <c:pt idx="4">
                  <c:v>1064000</c:v>
                </c:pt>
                <c:pt idx="5">
                  <c:v>1148000</c:v>
                </c:pt>
                <c:pt idx="6">
                  <c:v>975000</c:v>
                </c:pt>
                <c:pt idx="7">
                  <c:v>97500</c:v>
                </c:pt>
                <c:pt idx="8">
                  <c:v>1053000</c:v>
                </c:pt>
                <c:pt idx="9">
                  <c:v>1118000</c:v>
                </c:pt>
                <c:pt idx="10">
                  <c:v>874000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464-4DB9-B054-36D5394592B6}"/>
            </c:ext>
          </c:extLst>
        </c:ser>
        <c:ser>
          <c:idx val="8"/>
          <c:order val="8"/>
          <c:tx>
            <c:strRef>
              <c:f>Daten!$A$111</c:f>
              <c:strCache>
                <c:ptCount val="1"/>
                <c:pt idx="0">
                  <c:v>SUMME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Daten!$B$102:$L$102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Daten!$B$111:$L$111</c:f>
              <c:numCache>
                <c:formatCode>#,##0</c:formatCode>
                <c:ptCount val="11"/>
                <c:pt idx="0">
                  <c:v>242665476</c:v>
                </c:pt>
                <c:pt idx="1">
                  <c:v>277492886</c:v>
                </c:pt>
                <c:pt idx="2">
                  <c:v>291679512</c:v>
                </c:pt>
                <c:pt idx="3">
                  <c:v>294632900</c:v>
                </c:pt>
                <c:pt idx="4">
                  <c:v>307513705</c:v>
                </c:pt>
                <c:pt idx="5">
                  <c:v>317107408</c:v>
                </c:pt>
                <c:pt idx="6">
                  <c:v>347994848</c:v>
                </c:pt>
                <c:pt idx="7">
                  <c:v>360920758</c:v>
                </c:pt>
                <c:pt idx="8">
                  <c:v>342595763</c:v>
                </c:pt>
                <c:pt idx="9">
                  <c:v>351588121</c:v>
                </c:pt>
                <c:pt idx="10">
                  <c:v>367265867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464-4DB9-B054-36D539459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1460544"/>
        <c:axId val="-1134717760"/>
      </c:lineChart>
      <c:catAx>
        <c:axId val="-10614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134717760"/>
        <c:crosses val="autoZero"/>
        <c:auto val="1"/>
        <c:lblAlgn val="ctr"/>
        <c:lblOffset val="100"/>
        <c:noMultiLvlLbl val="0"/>
      </c:catAx>
      <c:valAx>
        <c:axId val="-1134717760"/>
        <c:scaling>
          <c:logBase val="10"/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460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Daten!$A$172</c:f>
              <c:strCache>
                <c:ptCount val="1"/>
                <c:pt idx="0">
                  <c:v>Stadtbus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827697485082401E-3"/>
                  <c:y val="-3.552179938331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1-0845-B8BD-3DC975917E96}"/>
                </c:ext>
              </c:extLst>
            </c:dLbl>
            <c:dLbl>
              <c:idx val="2"/>
              <c:layout>
                <c:manualLayout>
                  <c:x val="-1.48276974850829E-3"/>
                  <c:y val="-2.604931954776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1-0845-B8BD-3DC975917E96}"/>
                </c:ext>
              </c:extLst>
            </c:dLbl>
            <c:dLbl>
              <c:idx val="3"/>
              <c:layout>
                <c:manualLayout>
                  <c:x val="0"/>
                  <c:y val="3.315367942443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1-0845-B8BD-3DC975917E96}"/>
                </c:ext>
              </c:extLst>
            </c:dLbl>
            <c:dLbl>
              <c:idx val="4"/>
              <c:layout>
                <c:manualLayout>
                  <c:x val="1.63104672335906E-2"/>
                  <c:y val="-2.368119958887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A1-0845-B8BD-3DC975917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  <c:extLst/>
            </c:numRef>
          </c:cat>
          <c:val>
            <c:numRef>
              <c:f>Daten!$B$172:$L$172</c:f>
              <c:numCache>
                <c:formatCode>General</c:formatCode>
                <c:ptCount val="6"/>
                <c:pt idx="0" formatCode="#,##0">
                  <c:v>-5391320</c:v>
                </c:pt>
                <c:pt idx="1">
                  <c:v>487495</c:v>
                </c:pt>
                <c:pt idx="2" formatCode="#,##0">
                  <c:v>249804</c:v>
                </c:pt>
                <c:pt idx="3">
                  <c:v>600000</c:v>
                </c:pt>
                <c:pt idx="4">
                  <c:v>500000</c:v>
                </c:pt>
                <c:pt idx="5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3F15-4BFA-8336-8787145A0FE8}"/>
            </c:ext>
          </c:extLst>
        </c:ser>
        <c:ser>
          <c:idx val="1"/>
          <c:order val="1"/>
          <c:tx>
            <c:strRef>
              <c:f>Daten!$A$173</c:f>
              <c:strCache>
                <c:ptCount val="1"/>
                <c:pt idx="0">
                  <c:v>Parkhäuser und Parkplätze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2.604931954776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1-0845-B8BD-3DC975917E96}"/>
                </c:ext>
              </c:extLst>
            </c:dLbl>
            <c:dLbl>
              <c:idx val="3"/>
              <c:layout>
                <c:manualLayout>
                  <c:x val="5.9310789940329603E-3"/>
                  <c:y val="-4.025803930109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A1-0845-B8BD-3DC975917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  <c:extLst/>
            </c:numRef>
          </c:cat>
          <c:val>
            <c:numRef>
              <c:f>Daten!$B$173:$L$173</c:f>
              <c:numCache>
                <c:formatCode>#,##0</c:formatCode>
                <c:ptCount val="6"/>
                <c:pt idx="0">
                  <c:v>1379290</c:v>
                </c:pt>
                <c:pt idx="1">
                  <c:v>-987292</c:v>
                </c:pt>
                <c:pt idx="2">
                  <c:v>1622592</c:v>
                </c:pt>
                <c:pt idx="3" formatCode="General">
                  <c:v>1400000</c:v>
                </c:pt>
                <c:pt idx="4" formatCode="General">
                  <c:v>1900000</c:v>
                </c:pt>
                <c:pt idx="5" formatCode="General">
                  <c:v>-8100000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3F15-4BFA-8336-8787145A0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61324528"/>
        <c:axId val="-1061321776"/>
      </c:lineChart>
      <c:catAx>
        <c:axId val="-106132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321776"/>
        <c:crosses val="autoZero"/>
        <c:auto val="1"/>
        <c:lblAlgn val="ctr"/>
        <c:lblOffset val="100"/>
        <c:noMultiLvlLbl val="0"/>
      </c:catAx>
      <c:valAx>
        <c:axId val="-106132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32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Daten!$A$177</c:f>
              <c:strCache>
                <c:ptCount val="1"/>
                <c:pt idx="0">
                  <c:v>Entsorgung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360418133704401E-2"/>
                  <c:y val="1.941793961517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4-B447-A305-1BB96CBA8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  <c:extLst/>
            </c:numRef>
          </c:cat>
          <c:val>
            <c:numRef>
              <c:f>Daten!$B$177:$L$177</c:f>
              <c:numCache>
                <c:formatCode>General</c:formatCode>
                <c:ptCount val="3"/>
                <c:pt idx="0">
                  <c:v>1500000</c:v>
                </c:pt>
                <c:pt idx="1">
                  <c:v>2900000</c:v>
                </c:pt>
                <c:pt idx="2">
                  <c:v>1000000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C3DC-4617-910D-7BE004ABCB0F}"/>
            </c:ext>
          </c:extLst>
        </c:ser>
        <c:ser>
          <c:idx val="1"/>
          <c:order val="1"/>
          <c:tx>
            <c:strRef>
              <c:f>Daten!$A$178</c:f>
              <c:strCache>
                <c:ptCount val="1"/>
                <c:pt idx="0">
                  <c:v>Spitex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382408059423899E-3"/>
                  <c:y val="4.6117606586045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F7-4281-A209-F3F43FD82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  <c:extLst/>
            </c:numRef>
          </c:cat>
          <c:val>
            <c:numRef>
              <c:f>Daten!$B$178:$L$178</c:f>
              <c:numCache>
                <c:formatCode>General</c:formatCode>
                <c:ptCount val="3"/>
                <c:pt idx="0">
                  <c:v>1100000</c:v>
                </c:pt>
                <c:pt idx="1">
                  <c:v>1700000</c:v>
                </c:pt>
                <c:pt idx="2">
                  <c:v>800000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3DC-4617-910D-7BE004ABCB0F}"/>
            </c:ext>
          </c:extLst>
        </c:ser>
        <c:ser>
          <c:idx val="2"/>
          <c:order val="2"/>
          <c:tx>
            <c:strRef>
              <c:f>Daten!$A$179</c:f>
              <c:strCache>
                <c:ptCount val="1"/>
                <c:pt idx="0">
                  <c:v>Alterszentren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1147224178272507E-3"/>
                  <c:y val="-4.369036413414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4-B447-A305-1BB96CBA8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  <c:extLst/>
            </c:numRef>
          </c:cat>
          <c:val>
            <c:numRef>
              <c:f>Daten!$B$179:$L$179</c:f>
              <c:numCache>
                <c:formatCode>General</c:formatCode>
                <c:ptCount val="3"/>
                <c:pt idx="0">
                  <c:v>1800000</c:v>
                </c:pt>
                <c:pt idx="1">
                  <c:v>800000</c:v>
                </c:pt>
                <c:pt idx="2">
                  <c:v>1700000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3DC-4617-910D-7BE004ABCB0F}"/>
            </c:ext>
          </c:extLst>
        </c:ser>
        <c:ser>
          <c:idx val="3"/>
          <c:order val="3"/>
          <c:tx>
            <c:strRef>
              <c:f>Daten!$A$180</c:f>
              <c:strCache>
                <c:ptCount val="1"/>
                <c:pt idx="0">
                  <c:v>Stadtwerk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1147224178272507E-3"/>
                  <c:y val="3.155415187466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4-B447-A305-1BB96CBA885D}"/>
                </c:ext>
              </c:extLst>
            </c:dLbl>
            <c:dLbl>
              <c:idx val="1"/>
              <c:layout>
                <c:manualLayout>
                  <c:x val="-1.2152963223769801E-2"/>
                  <c:y val="-2.4272424518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14-B447-A305-1BB96CBA8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  <c:extLst/>
            </c:numRef>
          </c:cat>
          <c:val>
            <c:numRef>
              <c:f>Daten!$B$180:$L$180</c:f>
              <c:numCache>
                <c:formatCode>General</c:formatCode>
                <c:ptCount val="3"/>
                <c:pt idx="0">
                  <c:v>12500000</c:v>
                </c:pt>
                <c:pt idx="1">
                  <c:v>38900000</c:v>
                </c:pt>
                <c:pt idx="2">
                  <c:v>18900000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C3DC-4617-910D-7BE004ABC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58769280"/>
        <c:axId val="-1058767232"/>
      </c:lineChart>
      <c:catAx>
        <c:axId val="-10587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8767232"/>
        <c:crosses val="autoZero"/>
        <c:auto val="1"/>
        <c:lblAlgn val="ctr"/>
        <c:lblOffset val="100"/>
        <c:noMultiLvlLbl val="0"/>
      </c:catAx>
      <c:valAx>
        <c:axId val="-1058767232"/>
        <c:scaling>
          <c:logBase val="10"/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876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Daten!$A$183</c:f>
              <c:strCache>
                <c:ptCount val="1"/>
                <c:pt idx="0">
                  <c:v>Ertrag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794334895585897E-3"/>
                  <c:y val="5.191340086658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7D-4C49-9D6B-7D3BA430DDAD}"/>
                </c:ext>
              </c:extLst>
            </c:dLbl>
            <c:dLbl>
              <c:idx val="1"/>
              <c:layout>
                <c:manualLayout>
                  <c:x val="1.57947536770289E-2"/>
                  <c:y val="1.415820023634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7D-4C49-9D6B-7D3BA430DDAD}"/>
                </c:ext>
              </c:extLst>
            </c:dLbl>
            <c:dLbl>
              <c:idx val="2"/>
              <c:layout>
                <c:manualLayout>
                  <c:x val="-1.29229802812054E-2"/>
                  <c:y val="5.191340086658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7D-4C49-9D6B-7D3BA430DDAD}"/>
                </c:ext>
              </c:extLst>
            </c:dLbl>
            <c:dLbl>
              <c:idx val="3"/>
              <c:layout>
                <c:manualLayout>
                  <c:x val="-7.1794334895585704E-2"/>
                  <c:y val="0.10382680173317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7D-4C49-9D6B-7D3BA430DDAD}"/>
                </c:ext>
              </c:extLst>
            </c:dLbl>
            <c:dLbl>
              <c:idx val="4"/>
              <c:layout>
                <c:manualLayout>
                  <c:x val="-9.9076182155908105E-2"/>
                  <c:y val="-7.0791001181709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7D-4C49-9D6B-7D3BA430DDAD}"/>
                </c:ext>
              </c:extLst>
            </c:dLbl>
            <c:dLbl>
              <c:idx val="5"/>
              <c:layout>
                <c:manualLayout>
                  <c:x val="2.72818472603224E-2"/>
                  <c:y val="-2.8316400472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7D-4C49-9D6B-7D3BA430DDAD}"/>
                </c:ext>
              </c:extLst>
            </c:dLbl>
            <c:dLbl>
              <c:idx val="6"/>
              <c:layout>
                <c:manualLayout>
                  <c:x val="1.7230640374940501E-2"/>
                  <c:y val="2.595670043329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7D-4C49-9D6B-7D3BA430DDAD}"/>
                </c:ext>
              </c:extLst>
            </c:dLbl>
            <c:dLbl>
              <c:idx val="7"/>
              <c:layout>
                <c:manualLayout>
                  <c:x val="2.0102413770764001E-2"/>
                  <c:y val="3.067610051207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7D-4C49-9D6B-7D3BA430DDAD}"/>
                </c:ext>
              </c:extLst>
            </c:dLbl>
            <c:dLbl>
              <c:idx val="8"/>
              <c:layout>
                <c:manualLayout>
                  <c:x val="2.8717733958233201E-3"/>
                  <c:y val="3.775520063024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7D-4C49-9D6B-7D3BA430DDAD}"/>
                </c:ext>
              </c:extLst>
            </c:dLbl>
            <c:dLbl>
              <c:idx val="9"/>
              <c:layout>
                <c:manualLayout>
                  <c:x val="-3.8768940843616199E-2"/>
                  <c:y val="0.122704402048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C7D-4C49-9D6B-7D3BA430DDAD}"/>
                </c:ext>
              </c:extLst>
            </c:dLbl>
            <c:dLbl>
              <c:idx val="10"/>
              <c:layout>
                <c:manualLayout>
                  <c:x val="-2.5845960562410699E-2"/>
                  <c:y val="6.371190106353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C7D-4C49-9D6B-7D3BA430D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Daten!$B$183:$L$183</c:f>
              <c:numCache>
                <c:formatCode>#,##0</c:formatCode>
                <c:ptCount val="11"/>
                <c:pt idx="0">
                  <c:v>276506457</c:v>
                </c:pt>
                <c:pt idx="1">
                  <c:v>278354581</c:v>
                </c:pt>
                <c:pt idx="2">
                  <c:v>331814182</c:v>
                </c:pt>
                <c:pt idx="3">
                  <c:v>302979926</c:v>
                </c:pt>
                <c:pt idx="4">
                  <c:v>16247790</c:v>
                </c:pt>
                <c:pt idx="5">
                  <c:v>17122689</c:v>
                </c:pt>
                <c:pt idx="6">
                  <c:v>323588194</c:v>
                </c:pt>
                <c:pt idx="7">
                  <c:v>373257296</c:v>
                </c:pt>
                <c:pt idx="8">
                  <c:v>423476315</c:v>
                </c:pt>
                <c:pt idx="9">
                  <c:v>441199549</c:v>
                </c:pt>
                <c:pt idx="10">
                  <c:v>323487822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2D-4C13-98D3-32395C94CC24}"/>
            </c:ext>
          </c:extLst>
        </c:ser>
        <c:ser>
          <c:idx val="1"/>
          <c:order val="1"/>
          <c:tx>
            <c:strRef>
              <c:f>Daten!$A$184</c:f>
              <c:strCache>
                <c:ptCount val="1"/>
                <c:pt idx="0">
                  <c:v>Aufwand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358866979117099E-3"/>
                  <c:y val="-4.719400078780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7D-4C49-9D6B-7D3BA430DDAD}"/>
                </c:ext>
              </c:extLst>
            </c:dLbl>
            <c:dLbl>
              <c:idx val="1"/>
              <c:layout>
                <c:manualLayout>
                  <c:x val="-5.7435467916468501E-3"/>
                  <c:y val="-8.2589501378659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7D-4C49-9D6B-7D3BA430DDAD}"/>
                </c:ext>
              </c:extLst>
            </c:dLbl>
            <c:dLbl>
              <c:idx val="2"/>
              <c:layout>
                <c:manualLayout>
                  <c:x val="2.01024137707639E-2"/>
                  <c:y val="-9.4388001575610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7D-4C49-9D6B-7D3BA430DDAD}"/>
                </c:ext>
              </c:extLst>
            </c:dLbl>
            <c:dLbl>
              <c:idx val="3"/>
              <c:layout>
                <c:manualLayout>
                  <c:x val="1.43588669791171E-2"/>
                  <c:y val="-9.4388001575611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7D-4C49-9D6B-7D3BA430DDAD}"/>
                </c:ext>
              </c:extLst>
            </c:dLbl>
            <c:dLbl>
              <c:idx val="4"/>
              <c:layout>
                <c:manualLayout>
                  <c:x val="-2.0102413770764001E-2"/>
                  <c:y val="-0.13214320220585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7D-4C49-9D6B-7D3BA430DDAD}"/>
                </c:ext>
              </c:extLst>
            </c:dLbl>
            <c:dLbl>
              <c:idx val="5"/>
              <c:layout>
                <c:manualLayout>
                  <c:x val="-5.8871354614380297E-2"/>
                  <c:y val="-9.438800157561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7D-4C49-9D6B-7D3BA430DDAD}"/>
                </c:ext>
              </c:extLst>
            </c:dLbl>
            <c:dLbl>
              <c:idx val="6"/>
              <c:layout>
                <c:manualLayout>
                  <c:x val="-7.0358448197673895E-2"/>
                  <c:y val="-4.483430074841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7D-4C49-9D6B-7D3BA430DDAD}"/>
                </c:ext>
              </c:extLst>
            </c:dLbl>
            <c:dLbl>
              <c:idx val="7"/>
              <c:layout>
                <c:manualLayout>
                  <c:x val="-6.3179014708115294E-2"/>
                  <c:y val="-3.775520063024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7D-4C49-9D6B-7D3BA430DDAD}"/>
                </c:ext>
              </c:extLst>
            </c:dLbl>
            <c:dLbl>
              <c:idx val="8"/>
              <c:layout>
                <c:manualLayout>
                  <c:x val="-5.8871354614380401E-2"/>
                  <c:y val="-5.191340086658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7D-4C49-9D6B-7D3BA430DDAD}"/>
                </c:ext>
              </c:extLst>
            </c:dLbl>
            <c:dLbl>
              <c:idx val="9"/>
              <c:layout>
                <c:manualLayout>
                  <c:x val="4.4512487635262998E-2"/>
                  <c:y val="-3.067610051207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C7D-4C49-9D6B-7D3BA430DDAD}"/>
                </c:ext>
              </c:extLst>
            </c:dLbl>
            <c:dLbl>
              <c:idx val="10"/>
              <c:layout>
                <c:manualLayout>
                  <c:x val="-2.8717733958234198E-3"/>
                  <c:y val="-8.494920141804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C7D-4C49-9D6B-7D3BA430D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Daten!$B$184:$L$184</c:f>
              <c:numCache>
                <c:formatCode>#,##0</c:formatCode>
                <c:ptCount val="11"/>
                <c:pt idx="0">
                  <c:v>305929048</c:v>
                </c:pt>
                <c:pt idx="1">
                  <c:v>309038686</c:v>
                </c:pt>
                <c:pt idx="2">
                  <c:v>362219164</c:v>
                </c:pt>
                <c:pt idx="3">
                  <c:v>332118538</c:v>
                </c:pt>
                <c:pt idx="4">
                  <c:v>99456150</c:v>
                </c:pt>
                <c:pt idx="5">
                  <c:v>85866596</c:v>
                </c:pt>
                <c:pt idx="6">
                  <c:v>350172690</c:v>
                </c:pt>
                <c:pt idx="7">
                  <c:v>399709300</c:v>
                </c:pt>
                <c:pt idx="8">
                  <c:v>448680114</c:v>
                </c:pt>
                <c:pt idx="9">
                  <c:v>470427068</c:v>
                </c:pt>
                <c:pt idx="10">
                  <c:v>355217174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2D-4C13-98D3-32395C94CC24}"/>
            </c:ext>
          </c:extLst>
        </c:ser>
        <c:ser>
          <c:idx val="2"/>
          <c:order val="2"/>
          <c:tx>
            <c:strRef>
              <c:f>Daten!$A$185</c:f>
              <c:strCache>
                <c:ptCount val="1"/>
                <c:pt idx="0">
                  <c:v>Ergebnis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461280749881099E-2"/>
                  <c:y val="7.079100118170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C7D-4C49-9D6B-7D3BA430DDAD}"/>
                </c:ext>
              </c:extLst>
            </c:dLbl>
            <c:dLbl>
              <c:idx val="1"/>
              <c:layout>
                <c:manualLayout>
                  <c:x val="-3.4461280749881099E-2"/>
                  <c:y val="6.84313011423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C7D-4C49-9D6B-7D3BA430DDAD}"/>
                </c:ext>
              </c:extLst>
            </c:dLbl>
            <c:dLbl>
              <c:idx val="2"/>
              <c:layout>
                <c:manualLayout>
                  <c:x val="-3.4461280749881099E-2"/>
                  <c:y val="6.84313011423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C7D-4C49-9D6B-7D3BA430DDAD}"/>
                </c:ext>
              </c:extLst>
            </c:dLbl>
            <c:dLbl>
              <c:idx val="3"/>
              <c:layout>
                <c:manualLayout>
                  <c:x val="-2.29741871665874E-2"/>
                  <c:y val="7.315070122109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C7D-4C49-9D6B-7D3BA430DDAD}"/>
                </c:ext>
              </c:extLst>
            </c:dLbl>
            <c:dLbl>
              <c:idx val="4"/>
              <c:layout>
                <c:manualLayout>
                  <c:x val="3.01536206561458E-2"/>
                  <c:y val="4.48343007484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C7D-4C49-9D6B-7D3BA430DDAD}"/>
                </c:ext>
              </c:extLst>
            </c:dLbl>
            <c:dLbl>
              <c:idx val="5"/>
              <c:layout>
                <c:manualLayout>
                  <c:x val="3.8768940843616199E-2"/>
                  <c:y val="3.067610051207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C7D-4C49-9D6B-7D3BA430DDAD}"/>
                </c:ext>
              </c:extLst>
            </c:dLbl>
            <c:dLbl>
              <c:idx val="6"/>
              <c:layout>
                <c:manualLayout>
                  <c:x val="7.7537881687232399E-2"/>
                  <c:y val="-8.022980133926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C7D-4C49-9D6B-7D3BA430DDAD}"/>
                </c:ext>
              </c:extLst>
            </c:dLbl>
            <c:dLbl>
              <c:idx val="7"/>
              <c:layout>
                <c:manualLayout>
                  <c:x val="4.3076600937351399E-3"/>
                  <c:y val="6.135220102414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C7D-4C49-9D6B-7D3BA430DDAD}"/>
                </c:ext>
              </c:extLst>
            </c:dLbl>
            <c:dLbl>
              <c:idx val="8"/>
              <c:layout>
                <c:manualLayout>
                  <c:x val="1.2922980281205299E-2"/>
                  <c:y val="-6.6071601102927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C7D-4C49-9D6B-7D3BA430DDAD}"/>
                </c:ext>
              </c:extLst>
            </c:dLbl>
            <c:dLbl>
              <c:idx val="9"/>
              <c:layout>
                <c:manualLayout>
                  <c:x val="-2.1538300468675799E-2"/>
                  <c:y val="5.191340086658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C7D-4C49-9D6B-7D3BA430DDAD}"/>
                </c:ext>
              </c:extLst>
            </c:dLbl>
            <c:dLbl>
              <c:idx val="10"/>
              <c:layout>
                <c:manualLayout>
                  <c:x val="-5.74354679164706E-3"/>
                  <c:y val="-7.787010129987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C7D-4C49-9D6B-7D3BA430D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Daten!$B$156:$L$156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Daten!$B$185:$L$185</c:f>
              <c:numCache>
                <c:formatCode>#,##0</c:formatCode>
                <c:ptCount val="11"/>
                <c:pt idx="0">
                  <c:v>-29422591</c:v>
                </c:pt>
                <c:pt idx="1">
                  <c:v>-30684105</c:v>
                </c:pt>
                <c:pt idx="2">
                  <c:v>-30404982</c:v>
                </c:pt>
                <c:pt idx="3">
                  <c:v>-29138612</c:v>
                </c:pt>
                <c:pt idx="4">
                  <c:v>-83208360</c:v>
                </c:pt>
                <c:pt idx="5">
                  <c:v>-68743907</c:v>
                </c:pt>
                <c:pt idx="6">
                  <c:v>-26584496</c:v>
                </c:pt>
                <c:pt idx="7">
                  <c:v>-26452004</c:v>
                </c:pt>
                <c:pt idx="8">
                  <c:v>-25203799</c:v>
                </c:pt>
                <c:pt idx="9">
                  <c:v>-29227519</c:v>
                </c:pt>
                <c:pt idx="10">
                  <c:v>-31729352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2D-4C13-98D3-32395C94C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60155904"/>
        <c:axId val="-1060153072"/>
      </c:lineChart>
      <c:catAx>
        <c:axId val="-10601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153072"/>
        <c:crosses val="autoZero"/>
        <c:auto val="1"/>
        <c:lblAlgn val="ctr"/>
        <c:lblOffset val="100"/>
        <c:noMultiLvlLbl val="0"/>
      </c:catAx>
      <c:valAx>
        <c:axId val="-106015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1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Entwicklung</a:t>
            </a:r>
            <a:r>
              <a:rPr lang="de-DE" baseline="0"/>
              <a:t> der Ausgabenüberschüsse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[Mappe1]Tabelle1!$U$17</c:f>
              <c:strCache>
                <c:ptCount val="1"/>
                <c:pt idx="0">
                  <c:v> Stadtpolizei (Aufwandsüberschuss) </c:v>
                </c:pt>
              </c:strCache>
            </c:strRef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[2]Tabelle1!$V$16:$AE$16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[2]Tabelle1!$V$17:$AE$17</c:f>
              <c:numCache>
                <c:formatCode>_-* #,##0_-;\-* #,##0_-;_-* "-"??_-;_-@_-</c:formatCode>
                <c:ptCount val="10"/>
                <c:pt idx="0">
                  <c:v>23925</c:v>
                </c:pt>
                <c:pt idx="1">
                  <c:v>25387</c:v>
                </c:pt>
                <c:pt idx="2">
                  <c:v>26448</c:v>
                </c:pt>
                <c:pt idx="3">
                  <c:v>25688</c:v>
                </c:pt>
                <c:pt idx="4">
                  <c:v>26021</c:v>
                </c:pt>
                <c:pt idx="5">
                  <c:v>25910</c:v>
                </c:pt>
                <c:pt idx="6">
                  <c:v>27055</c:v>
                </c:pt>
                <c:pt idx="7">
                  <c:v>27659</c:v>
                </c:pt>
                <c:pt idx="8">
                  <c:v>26735</c:v>
                </c:pt>
                <c:pt idx="9">
                  <c:v>28993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1A-0B41-9284-E44AD7990691}"/>
            </c:ext>
          </c:extLst>
        </c:ser>
        <c:ser>
          <c:idx val="1"/>
          <c:order val="1"/>
          <c:tx>
            <c:strRef>
              <c:f>[Mappe1]Tabelle1!$U$18</c:f>
              <c:strCache>
                <c:ptCount val="1"/>
                <c:pt idx="0">
                  <c:v> Spitex (Aufwandsüberschuss) 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42857142857102E-2"/>
                  <c:y val="5.9255499153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A-0B41-9284-E44AD7990691}"/>
                </c:ext>
              </c:extLst>
            </c:dLbl>
            <c:dLbl>
              <c:idx val="1"/>
              <c:layout>
                <c:manualLayout>
                  <c:x val="-3.90225563909775E-2"/>
                  <c:y val="-4.90355329949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A-0B41-9284-E44AD7990691}"/>
                </c:ext>
              </c:extLst>
            </c:dLbl>
            <c:dLbl>
              <c:idx val="2"/>
              <c:layout>
                <c:manualLayout>
                  <c:x val="-3.7142857142857102E-2"/>
                  <c:y val="6.602368866328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1A-0B41-9284-E44AD7990691}"/>
                </c:ext>
              </c:extLst>
            </c:dLbl>
            <c:dLbl>
              <c:idx val="3"/>
              <c:layout>
                <c:manualLayout>
                  <c:x val="-3.9022556390977403E-2"/>
                  <c:y val="6.2639593908629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A-0B41-9284-E44AD7990691}"/>
                </c:ext>
              </c:extLst>
            </c:dLbl>
            <c:dLbl>
              <c:idx val="4"/>
              <c:layout>
                <c:manualLayout>
                  <c:x val="-3.9022556390977403E-2"/>
                  <c:y val="6.9407783417935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1A-0B41-9284-E44AD7990691}"/>
                </c:ext>
              </c:extLst>
            </c:dLbl>
            <c:dLbl>
              <c:idx val="5"/>
              <c:layout>
                <c:manualLayout>
                  <c:x val="-5.4060150375939801E-2"/>
                  <c:y val="5.5871404399323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A-0B41-9284-E44AD7990691}"/>
                </c:ext>
              </c:extLst>
            </c:dLbl>
            <c:dLbl>
              <c:idx val="8"/>
              <c:layout>
                <c:manualLayout>
                  <c:x val="-6.0375939849624097E-2"/>
                  <c:y val="-5.2419627749577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1A-0B41-9284-E44AD7990691}"/>
                </c:ext>
              </c:extLst>
            </c:dLbl>
            <c:dLbl>
              <c:idx val="9"/>
              <c:layout>
                <c:manualLayout>
                  <c:x val="-5.9614587650229298E-3"/>
                  <c:y val="5.2487309644670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1A-0B41-9284-E44AD7990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[2]Tabelle1!$V$16:$AE$16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[2]Tabelle1!$V$18:$AE$18</c:f>
              <c:numCache>
                <c:formatCode>_-* #,##0_-;\-* #,##0_-;_-* "-"??_-;_-@_-</c:formatCode>
                <c:ptCount val="10"/>
                <c:pt idx="0">
                  <c:v>7303</c:v>
                </c:pt>
                <c:pt idx="1">
                  <c:v>6290</c:v>
                </c:pt>
                <c:pt idx="2">
                  <c:v>8870</c:v>
                </c:pt>
                <c:pt idx="3">
                  <c:v>8594</c:v>
                </c:pt>
                <c:pt idx="4">
                  <c:v>8449</c:v>
                </c:pt>
                <c:pt idx="5">
                  <c:v>8052</c:v>
                </c:pt>
                <c:pt idx="6">
                  <c:v>0</c:v>
                </c:pt>
                <c:pt idx="7">
                  <c:v>0</c:v>
                </c:pt>
                <c:pt idx="8">
                  <c:v>-1100</c:v>
                </c:pt>
                <c:pt idx="9">
                  <c:v>-1700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51A-0B41-9284-E44AD7990691}"/>
            </c:ext>
          </c:extLst>
        </c:ser>
        <c:ser>
          <c:idx val="2"/>
          <c:order val="2"/>
          <c:tx>
            <c:strRef>
              <c:f>[Mappe1]Tabelle1!$U$19</c:f>
              <c:strCache>
                <c:ptCount val="1"/>
                <c:pt idx="0">
                  <c:v> Städtische Heime (Aufwandsüberschuss) </c:v>
                </c:pt>
              </c:strCache>
            </c:strRef>
          </c:tx>
          <c:spPr>
            <a:ln w="28575" cap="rnd">
              <a:solidFill>
                <a:srgbClr val="82828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5263157894736802E-2"/>
                  <c:y val="4.5719120135363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1A-0B41-9284-E44AD7990691}"/>
                </c:ext>
              </c:extLst>
            </c:dLbl>
            <c:dLbl>
              <c:idx val="8"/>
              <c:layout>
                <c:manualLayout>
                  <c:x val="-4.90977443609023E-2"/>
                  <c:y val="5.5871404399323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1A-0B41-9284-E44AD7990691}"/>
                </c:ext>
              </c:extLst>
            </c:dLbl>
            <c:dLbl>
              <c:idx val="9"/>
              <c:layout>
                <c:manualLayout>
                  <c:x val="-2.95442839381919E-2"/>
                  <c:y val="-7.9492385786801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1A-0B41-9284-E44AD7990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[2]Tabelle1!$V$16:$AE$16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[2]Tabelle1!$V$19:$AE$19</c:f>
              <c:numCache>
                <c:formatCode>_-* #,##0_-;\-* #,##0_-;_-* "-"??_-;_-@_-</c:formatCode>
                <c:ptCount val="10"/>
                <c:pt idx="0">
                  <c:v>12349</c:v>
                </c:pt>
                <c:pt idx="1">
                  <c:v>3691</c:v>
                </c:pt>
                <c:pt idx="2">
                  <c:v>10382</c:v>
                </c:pt>
                <c:pt idx="3">
                  <c:v>10875</c:v>
                </c:pt>
                <c:pt idx="4">
                  <c:v>9863</c:v>
                </c:pt>
                <c:pt idx="5">
                  <c:v>12990</c:v>
                </c:pt>
                <c:pt idx="6">
                  <c:v>0</c:v>
                </c:pt>
                <c:pt idx="7">
                  <c:v>0</c:v>
                </c:pt>
                <c:pt idx="8">
                  <c:v>-1800</c:v>
                </c:pt>
                <c:pt idx="9">
                  <c:v>-800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51A-0B41-9284-E44AD799069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60425440"/>
        <c:axId val="-1060422608"/>
      </c:lineChart>
      <c:catAx>
        <c:axId val="-10604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422608"/>
        <c:crosses val="autoZero"/>
        <c:auto val="1"/>
        <c:lblAlgn val="ctr"/>
        <c:lblOffset val="100"/>
        <c:noMultiLvlLbl val="0"/>
      </c:catAx>
      <c:valAx>
        <c:axId val="-106042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04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[Mappe1]Tabelle1!$T$6</c:f>
              <c:strCache>
                <c:ptCount val="1"/>
                <c:pt idx="0">
                  <c:v> Finanzausgleichsbeiträge Total </c:v>
                </c:pt>
              </c:strCache>
            </c:strRef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7.2556400606561294E-2"/>
                  <c:y val="8.5694444444444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4-DE4A-BD75-BB0E135F902F}"/>
                </c:ext>
              </c:extLst>
            </c:dLbl>
            <c:dLbl>
              <c:idx val="6"/>
              <c:layout>
                <c:manualLayout>
                  <c:x val="-7.2556400606561405E-2"/>
                  <c:y val="-9.4861111111111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4-DE4A-BD75-BB0E135F9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[2]Tabelle1!$U$3:$AB$5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[2]Tabelle1!$U$6:$AB$6</c:f>
              <c:numCache>
                <c:formatCode>_-* #,##0_-;\-* #,##0_-;_-* "-"??_-;_-@_-</c:formatCode>
                <c:ptCount val="8"/>
                <c:pt idx="0">
                  <c:v>166358</c:v>
                </c:pt>
                <c:pt idx="1">
                  <c:v>177349</c:v>
                </c:pt>
                <c:pt idx="2">
                  <c:v>148017</c:v>
                </c:pt>
                <c:pt idx="3">
                  <c:v>154743</c:v>
                </c:pt>
                <c:pt idx="4">
                  <c:v>149414</c:v>
                </c:pt>
                <c:pt idx="5">
                  <c:v>161847</c:v>
                </c:pt>
                <c:pt idx="6">
                  <c:v>161179</c:v>
                </c:pt>
                <c:pt idx="7">
                  <c:v>199594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F4-DE4A-BD75-BB0E135F902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59857936"/>
        <c:axId val="-1059855616"/>
      </c:lineChart>
      <c:catAx>
        <c:axId val="-105985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855616"/>
        <c:crosses val="autoZero"/>
        <c:auto val="1"/>
        <c:lblAlgn val="ctr"/>
        <c:lblOffset val="100"/>
        <c:noMultiLvlLbl val="0"/>
      </c:catAx>
      <c:valAx>
        <c:axId val="-1059855616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</a:t>
                </a:r>
                <a:r>
                  <a:rPr lang="de-DE" baseline="0"/>
                  <a:t> CHF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85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Finanzausgleichbeiträge pro Einwohner</c:v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9333333333333299E-2"/>
                  <c:y val="-0.11337962962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F-864C-9A9A-281C892A5AA5}"/>
                </c:ext>
              </c:extLst>
            </c:dLbl>
            <c:dLbl>
              <c:idx val="6"/>
              <c:layout>
                <c:manualLayout>
                  <c:x val="-6.0444444444444502E-2"/>
                  <c:y val="-9.9490740740740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864C-9A9A-281C892A5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[2]Tabelle1!$D$2:$K$2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[2]Tabelle1!$D$11:$K$11</c:f>
              <c:numCache>
                <c:formatCode>_-* #,##0_-;\-* #,##0_-;_-* "-"??_-;_-@_-</c:formatCode>
                <c:ptCount val="8"/>
                <c:pt idx="0">
                  <c:v>1561.4311726830731</c:v>
                </c:pt>
                <c:pt idx="1">
                  <c:v>1645.182237312034</c:v>
                </c:pt>
                <c:pt idx="2">
                  <c:v>1357.617837783301</c:v>
                </c:pt>
                <c:pt idx="3">
                  <c:v>1399.6291606367579</c:v>
                </c:pt>
                <c:pt idx="4">
                  <c:v>1332.6138725127321</c:v>
                </c:pt>
                <c:pt idx="5">
                  <c:v>1430.034370941092</c:v>
                </c:pt>
                <c:pt idx="6">
                  <c:v>1411.5725495691161</c:v>
                </c:pt>
                <c:pt idx="7">
                  <c:v>1728.2062826862471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AF-864C-9A9A-281C892A5AA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59827408"/>
        <c:axId val="-1059825088"/>
      </c:lineChart>
      <c:catAx>
        <c:axId val="-105982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825088"/>
        <c:crosses val="autoZero"/>
        <c:auto val="1"/>
        <c:lblAlgn val="ctr"/>
        <c:lblOffset val="100"/>
        <c:noMultiLvlLbl val="0"/>
      </c:catAx>
      <c:valAx>
        <c:axId val="-105982508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</a:t>
                </a:r>
                <a:r>
                  <a:rPr lang="de-DE" baseline="0"/>
                  <a:t> CHF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82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Ausfwandsüberschuss pro</a:t>
            </a:r>
            <a:r>
              <a:rPr lang="de-DE" baseline="0"/>
              <a:t> Einwohner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[Mappe1]Tabelle1!$A$12</c:f>
              <c:strCache>
                <c:ptCount val="1"/>
                <c:pt idx="0">
                  <c:v> Stadtpolizei (Auwandsüberschuss) 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[2]Tabelle1!$B$2:$M$2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[2]Tabelle1!$B$12:$L$12</c:f>
              <c:numCache>
                <c:formatCode>_-* #,##0_-;\-* #,##0_-;_-* "-"??_-;_-@_-</c:formatCode>
                <c:ptCount val="11"/>
                <c:pt idx="0">
                  <c:v>231.69893181223921</c:v>
                </c:pt>
                <c:pt idx="1">
                  <c:v>241.58308433092901</c:v>
                </c:pt>
                <c:pt idx="2">
                  <c:v>248.24013065270029</c:v>
                </c:pt>
                <c:pt idx="3">
                  <c:v>238.29534596795881</c:v>
                </c:pt>
                <c:pt idx="4">
                  <c:v>238.66565162757831</c:v>
                </c:pt>
                <c:pt idx="5">
                  <c:v>234.3523878437048</c:v>
                </c:pt>
                <c:pt idx="6">
                  <c:v>241.30180786828521</c:v>
                </c:pt>
                <c:pt idx="7">
                  <c:v>244.38711045530451</c:v>
                </c:pt>
                <c:pt idx="8">
                  <c:v>234.1396342745042</c:v>
                </c:pt>
                <c:pt idx="9">
                  <c:v>251.0390330066152</c:v>
                </c:pt>
                <c:pt idx="10">
                  <c:v>230.55696202531641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C-7F40-87B4-4EEB8C320B90}"/>
            </c:ext>
          </c:extLst>
        </c:ser>
        <c:ser>
          <c:idx val="2"/>
          <c:order val="1"/>
          <c:tx>
            <c:strRef>
              <c:f>[Mappe1]Tabelle1!$A$13</c:f>
              <c:strCache>
                <c:ptCount val="1"/>
                <c:pt idx="0">
                  <c:v> Spitex (Auwandsüberschuss) 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8.3301721678234499E-3"/>
                  <c:y val="0.128698813773775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C-7F40-87B4-4EEB8C320B90}"/>
                </c:ext>
              </c:extLst>
            </c:dLbl>
            <c:dLbl>
              <c:idx val="9"/>
              <c:layout>
                <c:manualLayout>
                  <c:x val="5.5534481118823002E-3"/>
                  <c:y val="0.1103133206516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C-7F40-87B4-4EEB8C320B90}"/>
                </c:ext>
              </c:extLst>
            </c:dLbl>
            <c:dLbl>
              <c:idx val="10"/>
              <c:layout>
                <c:manualLayout>
                  <c:x val="2.7767240559409502E-3"/>
                  <c:y val="9.1927465610441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C-7F40-87B4-4EEB8C320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[2]Tabelle1!$B$2:$M$2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[2]Tabelle1!$B$13:$L$13</c:f>
              <c:numCache>
                <c:formatCode>_-* #,##0_-;\-* #,##0_-;_-* "-"??_-;_-@_-</c:formatCode>
                <c:ptCount val="11"/>
                <c:pt idx="0">
                  <c:v>70.725069969687866</c:v>
                </c:pt>
                <c:pt idx="1">
                  <c:v>59.855737205717197</c:v>
                </c:pt>
                <c:pt idx="2">
                  <c:v>83.253552589589049</c:v>
                </c:pt>
                <c:pt idx="3">
                  <c:v>79.722446404883129</c:v>
                </c:pt>
                <c:pt idx="4">
                  <c:v>77.494565566327665</c:v>
                </c:pt>
                <c:pt idx="5">
                  <c:v>72.82923299565843</c:v>
                </c:pt>
                <c:pt idx="6">
                  <c:v>0</c:v>
                </c:pt>
                <c:pt idx="7">
                  <c:v>0</c:v>
                </c:pt>
                <c:pt idx="8">
                  <c:v>-9.6335738807538629</c:v>
                </c:pt>
                <c:pt idx="9">
                  <c:v>-14.719634260381669</c:v>
                </c:pt>
                <c:pt idx="10">
                  <c:v>-5.9071729957805914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4C-7F40-87B4-4EEB8C320B90}"/>
            </c:ext>
          </c:extLst>
        </c:ser>
        <c:ser>
          <c:idx val="3"/>
          <c:order val="2"/>
          <c:tx>
            <c:strRef>
              <c:f>[Mappe1]Tabelle1!$A$14</c:f>
              <c:strCache>
                <c:ptCount val="1"/>
                <c:pt idx="0">
                  <c:v> Städtische Heime (Auwandsüberschuss) 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3883620279705799E-2"/>
                  <c:y val="0.105716585452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4C-7F40-87B4-4EEB8C320B90}"/>
                </c:ext>
              </c:extLst>
            </c:dLbl>
            <c:dLbl>
              <c:idx val="9"/>
              <c:layout>
                <c:manualLayout>
                  <c:x val="1.38836202797059E-2"/>
                  <c:y val="0.1241024404932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4C-7F40-87B4-4EEB8C320B90}"/>
                </c:ext>
              </c:extLst>
            </c:dLbl>
            <c:dLbl>
              <c:idx val="10"/>
              <c:layout>
                <c:manualLayout>
                  <c:x val="2.4990516503470402E-2"/>
                  <c:y val="0.114909332013052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4C-7F40-87B4-4EEB8C320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[2]Tabelle1!$B$2:$M$2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[2]Tabelle1!$B$14:$L$14</c:f>
              <c:numCache>
                <c:formatCode>_-* #,##0_-;\-* #,##0_-;_-* "-"??_-;_-@_-</c:formatCode>
                <c:ptCount val="11"/>
                <c:pt idx="0">
                  <c:v>119.5924810428147</c:v>
                </c:pt>
                <c:pt idx="1">
                  <c:v>35.123613040747578</c:v>
                </c:pt>
                <c:pt idx="2">
                  <c:v>97.445139006213523</c:v>
                </c:pt>
                <c:pt idx="3">
                  <c:v>100.8821974229816</c:v>
                </c:pt>
                <c:pt idx="4">
                  <c:v>90.46383006044374</c:v>
                </c:pt>
                <c:pt idx="5">
                  <c:v>117.4927641099855</c:v>
                </c:pt>
                <c:pt idx="6">
                  <c:v>0</c:v>
                </c:pt>
                <c:pt idx="7">
                  <c:v>0</c:v>
                </c:pt>
                <c:pt idx="8">
                  <c:v>-15.764029986688151</c:v>
                </c:pt>
                <c:pt idx="9">
                  <c:v>-6.9268867107678451</c:v>
                </c:pt>
                <c:pt idx="10">
                  <c:v>-14.345991561181441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4C-7F40-87B4-4EEB8C320B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59399536"/>
        <c:axId val="-1059397056"/>
      </c:barChart>
      <c:catAx>
        <c:axId val="-10593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397056"/>
        <c:crosses val="autoZero"/>
        <c:auto val="1"/>
        <c:lblAlgn val="ctr"/>
        <c:lblOffset val="100"/>
        <c:noMultiLvlLbl val="0"/>
      </c:catAx>
      <c:valAx>
        <c:axId val="-105939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39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Aufwandsüberschuss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Tabelle1!$A$20</c:f>
              <c:strCache>
                <c:ptCount val="1"/>
                <c:pt idx="0">
                  <c:v> Stadtpolizei </c:v>
                </c:pt>
              </c:strCache>
            </c:strRef>
          </c:tx>
          <c:spPr>
            <a:solidFill>
              <a:srgbClr val="5455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8919698980522E-2"/>
                  <c:y val="9.2340433731015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67-104E-AE36-E4FBAF456DB7}"/>
                </c:ext>
              </c:extLst>
            </c:dLbl>
            <c:dLbl>
              <c:idx val="1"/>
              <c:layout>
                <c:manualLayout>
                  <c:x val="-8.9351819388312909E-3"/>
                  <c:y val="1.8468086746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67-104E-AE36-E4FBAF456DB7}"/>
                </c:ext>
              </c:extLst>
            </c:dLbl>
            <c:dLbl>
              <c:idx val="2"/>
              <c:layout>
                <c:manualLayout>
                  <c:x val="-1.34027729082469E-2"/>
                  <c:y val="-4.61702168655075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67-104E-AE36-E4FBAF456DB7}"/>
                </c:ext>
              </c:extLst>
            </c:dLbl>
            <c:dLbl>
              <c:idx val="3"/>
              <c:layout>
                <c:manualLayout>
                  <c:x val="-1.34027729082469E-2"/>
                  <c:y val="1.8468086746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67-104E-AE36-E4FBAF456DB7}"/>
                </c:ext>
              </c:extLst>
            </c:dLbl>
            <c:dLbl>
              <c:idx val="4"/>
              <c:layout>
                <c:manualLayout>
                  <c:x val="-1.3402772908247E-2"/>
                  <c:y val="-3.6936173492406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67-104E-AE36-E4FBAF456DB7}"/>
                </c:ext>
              </c:extLst>
            </c:dLbl>
            <c:dLbl>
              <c:idx val="5"/>
              <c:layout>
                <c:manualLayout>
                  <c:x val="-1.19135759184417E-2"/>
                  <c:y val="-9.2340433731015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67-104E-AE36-E4FBAF456DB7}"/>
                </c:ext>
              </c:extLst>
            </c:dLbl>
            <c:dLbl>
              <c:idx val="6"/>
              <c:layout>
                <c:manualLayout>
                  <c:x val="-1.34027729082469E-2"/>
                  <c:y val="-3.231915180585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67-104E-AE36-E4FBAF456DB7}"/>
                </c:ext>
              </c:extLst>
            </c:dLbl>
            <c:dLbl>
              <c:idx val="7"/>
              <c:layout>
                <c:manualLayout>
                  <c:x val="-1.935956086746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67-104E-AE36-E4FBAF456DB7}"/>
                </c:ext>
              </c:extLst>
            </c:dLbl>
            <c:dLbl>
              <c:idx val="8"/>
              <c:layout>
                <c:manualLayout>
                  <c:x val="-1.6381166887857498E-2"/>
                  <c:y val="-9.2340433731015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67-104E-AE36-E4FBAF456DB7}"/>
                </c:ext>
              </c:extLst>
            </c:dLbl>
            <c:dLbl>
              <c:idx val="9"/>
              <c:layout>
                <c:manualLayout>
                  <c:x val="-1.34027729082469E-2"/>
                  <c:y val="-2.7702130119304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67-104E-AE36-E4FBAF456DB7}"/>
                </c:ext>
              </c:extLst>
            </c:dLbl>
            <c:dLbl>
              <c:idx val="10"/>
              <c:layout>
                <c:manualLayout>
                  <c:x val="0"/>
                  <c:y val="-4.1553195178956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67-104E-AE36-E4FBAF456DB7}"/>
                </c:ext>
              </c:extLst>
            </c:dLbl>
            <c:dLbl>
              <c:idx val="11"/>
              <c:layout>
                <c:manualLayout>
                  <c:x val="0"/>
                  <c:y val="-3.6936173492406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67-104E-AE36-E4FBAF456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Tabelle1!$B$20:$M$20</c:f>
              <c:numCache>
                <c:formatCode>_-* #,##0_-;\-* #,##0_-;_-* "-"??_-;_-@_-</c:formatCode>
                <c:ptCount val="12"/>
                <c:pt idx="0">
                  <c:v>23925</c:v>
                </c:pt>
                <c:pt idx="1">
                  <c:v>25387</c:v>
                </c:pt>
                <c:pt idx="2">
                  <c:v>26448</c:v>
                </c:pt>
                <c:pt idx="3">
                  <c:v>25688</c:v>
                </c:pt>
                <c:pt idx="4">
                  <c:v>26021</c:v>
                </c:pt>
                <c:pt idx="5">
                  <c:v>25910</c:v>
                </c:pt>
                <c:pt idx="6">
                  <c:v>27055</c:v>
                </c:pt>
                <c:pt idx="7">
                  <c:v>27659</c:v>
                </c:pt>
                <c:pt idx="8">
                  <c:v>26735</c:v>
                </c:pt>
                <c:pt idx="9">
                  <c:v>28993</c:v>
                </c:pt>
                <c:pt idx="10">
                  <c:v>27321</c:v>
                </c:pt>
                <c:pt idx="11">
                  <c:v>27686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7-104E-AE36-E4FBAF456DB7}"/>
            </c:ext>
          </c:extLst>
        </c:ser>
        <c:ser>
          <c:idx val="1"/>
          <c:order val="1"/>
          <c:tx>
            <c:strRef>
              <c:f>Tabelle1!$A$21</c:f>
              <c:strCache>
                <c:ptCount val="1"/>
                <c:pt idx="0">
                  <c:v> Ausgaben Primarstufe 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Tabelle1!$B$21:$M$21</c:f>
              <c:numCache>
                <c:formatCode>_-* #,##0_-;\-* #,##0_-;_-* "-"??_-;_-@_-</c:formatCode>
                <c:ptCount val="12"/>
                <c:pt idx="0">
                  <c:v>40880</c:v>
                </c:pt>
                <c:pt idx="1">
                  <c:v>46286</c:v>
                </c:pt>
                <c:pt idx="2">
                  <c:v>65060</c:v>
                </c:pt>
                <c:pt idx="3">
                  <c:v>61703</c:v>
                </c:pt>
                <c:pt idx="4">
                  <c:v>64015</c:v>
                </c:pt>
                <c:pt idx="5">
                  <c:v>76019</c:v>
                </c:pt>
                <c:pt idx="6">
                  <c:v>78048</c:v>
                </c:pt>
                <c:pt idx="7">
                  <c:v>86415</c:v>
                </c:pt>
                <c:pt idx="8">
                  <c:v>91255</c:v>
                </c:pt>
                <c:pt idx="9">
                  <c:v>93887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7-104E-AE36-E4FBAF456DB7}"/>
            </c:ext>
          </c:extLst>
        </c:ser>
        <c:ser>
          <c:idx val="2"/>
          <c:order val="2"/>
          <c:tx>
            <c:strRef>
              <c:f>Tabelle1!$A$22</c:f>
              <c:strCache>
                <c:ptCount val="1"/>
                <c:pt idx="0">
                  <c:v> Sozial- und Erwachsenenhilfe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8.9351819388312909E-3"/>
                  <c:y val="9.2340433731015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67-104E-AE36-E4FBAF456DB7}"/>
                </c:ext>
              </c:extLst>
            </c:dLbl>
            <c:dLbl>
              <c:idx val="5"/>
              <c:layout>
                <c:manualLayout>
                  <c:x val="1.19135759184417E-2"/>
                  <c:y val="-9.2340433731015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67-104E-AE36-E4FBAF456DB7}"/>
                </c:ext>
              </c:extLst>
            </c:dLbl>
            <c:dLbl>
              <c:idx val="6"/>
              <c:layout>
                <c:manualLayout>
                  <c:x val="7.4459849490259699E-3"/>
                  <c:y val="-9.2340433731015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67-104E-AE36-E4FBAF456DB7}"/>
                </c:ext>
              </c:extLst>
            </c:dLbl>
            <c:dLbl>
              <c:idx val="9"/>
              <c:layout>
                <c:manualLayout>
                  <c:x val="1.34027729082469E-2"/>
                  <c:y val="4.61702168655075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67-104E-AE36-E4FBAF456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Tabelle1!$B$22:$M$22</c:f>
              <c:numCache>
                <c:formatCode>_-* #,##0_-;\-* #,##0_-;_-* "-"??_-;_-@_-</c:formatCode>
                <c:ptCount val="12"/>
                <c:pt idx="0">
                  <c:v>90601</c:v>
                </c:pt>
                <c:pt idx="1">
                  <c:v>99408</c:v>
                </c:pt>
                <c:pt idx="2">
                  <c:v>106460</c:v>
                </c:pt>
                <c:pt idx="3">
                  <c:v>17308</c:v>
                </c:pt>
                <c:pt idx="4">
                  <c:v>16892</c:v>
                </c:pt>
                <c:pt idx="5">
                  <c:v>19018</c:v>
                </c:pt>
                <c:pt idx="6">
                  <c:v>18992</c:v>
                </c:pt>
                <c:pt idx="7">
                  <c:v>19912</c:v>
                </c:pt>
                <c:pt idx="8">
                  <c:v>21956</c:v>
                </c:pt>
                <c:pt idx="9">
                  <c:v>22954</c:v>
                </c:pt>
                <c:pt idx="10">
                  <c:v>23954</c:v>
                </c:pt>
                <c:pt idx="11">
                  <c:v>25024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7-104E-AE36-E4FBAF456D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59331392"/>
        <c:axId val="-1059328128"/>
      </c:barChart>
      <c:catAx>
        <c:axId val="-10593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328128"/>
        <c:crosses val="autoZero"/>
        <c:auto val="1"/>
        <c:lblAlgn val="ctr"/>
        <c:lblOffset val="100"/>
        <c:noMultiLvlLbl val="0"/>
      </c:catAx>
      <c:valAx>
        <c:axId val="-105932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</a:t>
                </a:r>
                <a:r>
                  <a:rPr lang="de-DE" baseline="0"/>
                  <a:t> CHF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5933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Gesamtausgaben- und Bevölerungswachstum im Vergleich zu 2010 relativ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Tabelle1!$AD$31</c:f>
              <c:strCache>
                <c:ptCount val="1"/>
                <c:pt idx="0">
                  <c:v>Gesamtausgabenwachstum</c:v>
                </c:pt>
              </c:strCache>
            </c:strRef>
          </c:tx>
          <c:spPr>
            <a:ln w="28575" cap="rnd">
              <a:solidFill>
                <a:srgbClr val="920028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D1D2D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F0-4946-843F-0EC76AF8AFCA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D1D2D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3F0-4946-843F-0EC76AF8AF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Tabelle1!$AE$30:$AP$30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Tabelle1!$AE$31:$AP$31</c:f>
              <c:numCache>
                <c:formatCode>0%</c:formatCode>
                <c:ptCount val="12"/>
                <c:pt idx="0">
                  <c:v>0</c:v>
                </c:pt>
                <c:pt idx="1">
                  <c:v>0.05</c:v>
                </c:pt>
                <c:pt idx="2">
                  <c:v>0.13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0.13</c:v>
                </c:pt>
                <c:pt idx="6">
                  <c:v>0.26</c:v>
                </c:pt>
                <c:pt idx="7">
                  <c:v>0.21</c:v>
                </c:pt>
                <c:pt idx="8">
                  <c:v>0.27</c:v>
                </c:pt>
                <c:pt idx="9">
                  <c:v>0.3</c:v>
                </c:pt>
                <c:pt idx="10">
                  <c:v>0.24</c:v>
                </c:pt>
                <c:pt idx="11" formatCode="0.00%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F0-4946-843F-0EC76AF8AFCA}"/>
            </c:ext>
          </c:extLst>
        </c:ser>
        <c:ser>
          <c:idx val="1"/>
          <c:order val="1"/>
          <c:tx>
            <c:v>Bevölkerungswachstum</c:v>
          </c:tx>
          <c:spPr>
            <a:ln w="28575" cap="rnd">
              <a:solidFill>
                <a:srgbClr val="82828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F0-4946-843F-0EC76AF8AFCA}"/>
                </c:ext>
              </c:extLst>
            </c:dLbl>
            <c:dLbl>
              <c:idx val="1"/>
              <c:layout>
                <c:manualLayout>
                  <c:x val="3.6554825406652099E-3"/>
                  <c:y val="-5.05463527162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F0-4946-843F-0EC76AF8AFCA}"/>
                </c:ext>
              </c:extLst>
            </c:dLbl>
            <c:dLbl>
              <c:idx val="4"/>
              <c:layout>
                <c:manualLayout>
                  <c:x val="-2.17645019880412E-2"/>
                  <c:y val="5.0642723264760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F0-4946-843F-0EC76AF8A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Tabelle1!$AE$32:$AO$32</c:f>
              <c:numCache>
                <c:formatCode>0.00%</c:formatCode>
                <c:ptCount val="11"/>
                <c:pt idx="0">
                  <c:v>0</c:v>
                </c:pt>
                <c:pt idx="1">
                  <c:v>1.77E-2</c:v>
                </c:pt>
                <c:pt idx="2">
                  <c:v>3.1699999999999999E-2</c:v>
                </c:pt>
                <c:pt idx="3">
                  <c:v>4.3999999999999997E-2</c:v>
                </c:pt>
                <c:pt idx="4">
                  <c:v>5.5899999999999998E-2</c:v>
                </c:pt>
                <c:pt idx="5">
                  <c:v>7.0699999999999999E-2</c:v>
                </c:pt>
                <c:pt idx="6">
                  <c:v>8.5800000000000001E-2</c:v>
                </c:pt>
                <c:pt idx="7">
                  <c:v>9.6000000000000002E-2</c:v>
                </c:pt>
                <c:pt idx="8">
                  <c:v>0.10580000000000001</c:v>
                </c:pt>
                <c:pt idx="9">
                  <c:v>0.11849999999999999</c:v>
                </c:pt>
                <c:pt idx="10">
                  <c:v>0.14760000000000001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F0-4946-843F-0EC76AF8AF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63206576"/>
        <c:axId val="-1063203824"/>
      </c:lineChart>
      <c:catAx>
        <c:axId val="-106320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203824"/>
        <c:crosses val="autoZero"/>
        <c:auto val="1"/>
        <c:lblAlgn val="ctr"/>
        <c:lblOffset val="100"/>
        <c:noMultiLvlLbl val="0"/>
      </c:catAx>
      <c:valAx>
        <c:axId val="-10632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20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Tabelle1!$A$17</c:f>
              <c:strCache>
                <c:ptCount val="1"/>
                <c:pt idx="0">
                  <c:v> Stadtentwicklung  </c:v>
                </c:pt>
              </c:strCache>
            </c:strRef>
          </c:tx>
          <c:spPr>
            <a:solidFill>
              <a:srgbClr val="5455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Tabelle1!$B$17:$M$17</c:f>
              <c:numCache>
                <c:formatCode>_-* #,##0_-;\-* #,##0_-;_-* "-"??_-;_-@_-</c:formatCode>
                <c:ptCount val="12"/>
                <c:pt idx="0">
                  <c:v>4255</c:v>
                </c:pt>
                <c:pt idx="1">
                  <c:v>4544</c:v>
                </c:pt>
                <c:pt idx="2">
                  <c:v>4871</c:v>
                </c:pt>
                <c:pt idx="3">
                  <c:v>4592</c:v>
                </c:pt>
                <c:pt idx="4">
                  <c:v>3562</c:v>
                </c:pt>
                <c:pt idx="5">
                  <c:v>3034</c:v>
                </c:pt>
                <c:pt idx="6">
                  <c:v>3228</c:v>
                </c:pt>
                <c:pt idx="7">
                  <c:v>3439</c:v>
                </c:pt>
                <c:pt idx="8">
                  <c:v>3613</c:v>
                </c:pt>
                <c:pt idx="9">
                  <c:v>3828</c:v>
                </c:pt>
                <c:pt idx="10">
                  <c:v>4466</c:v>
                </c:pt>
                <c:pt idx="11">
                  <c:v>4581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1-AF46-8F77-3B3608C7B9B4}"/>
            </c:ext>
          </c:extLst>
        </c:ser>
        <c:ser>
          <c:idx val="1"/>
          <c:order val="1"/>
          <c:tx>
            <c:strRef>
              <c:f>Tabelle1!$A$18</c:f>
              <c:strCache>
                <c:ptCount val="1"/>
                <c:pt idx="0">
                  <c:v> Informatikdienste  </c:v>
                </c:pt>
              </c:strCache>
            </c:strRef>
          </c:tx>
          <c:spPr>
            <a:solidFill>
              <a:srgbClr val="D1D2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85310800413115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5-4332-A441-0FE3EE75A06C}"/>
                </c:ext>
              </c:extLst>
            </c:dLbl>
            <c:dLbl>
              <c:idx val="1"/>
              <c:layout>
                <c:manualLayout>
                  <c:x val="0"/>
                  <c:y val="0.1988701272726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5-4332-A441-0FE3EE75A06C}"/>
                </c:ext>
              </c:extLst>
            </c:dLbl>
            <c:dLbl>
              <c:idx val="2"/>
              <c:layout>
                <c:manualLayout>
                  <c:x val="-5.2937826056845399E-17"/>
                  <c:y val="0.185310800413115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05-4332-A441-0FE3EE75A06C}"/>
                </c:ext>
              </c:extLst>
            </c:dLbl>
            <c:dLbl>
              <c:idx val="3"/>
              <c:layout>
                <c:manualLayout>
                  <c:x val="1.4437755708853401E-3"/>
                  <c:y val="-4.9716108266776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51-AF46-8F77-3B3608C7B9B4}"/>
                </c:ext>
              </c:extLst>
            </c:dLbl>
            <c:dLbl>
              <c:idx val="10"/>
              <c:layout>
                <c:manualLayout>
                  <c:x val="0"/>
                  <c:y val="-0.112993322832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51-AF46-8F77-3B3608C7B9B4}"/>
                </c:ext>
              </c:extLst>
            </c:dLbl>
            <c:dLbl>
              <c:idx val="11"/>
              <c:layout>
                <c:manualLayout>
                  <c:x val="-1.44377557088545E-3"/>
                  <c:y val="0.30734474214857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05-4332-A441-0FE3EE75A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Tabelle1!$B$18:$M$18</c:f>
              <c:numCache>
                <c:formatCode>_-* #,##0_-;\-* #,##0_-;_-* "-"??_-;_-@_-</c:formatCode>
                <c:ptCount val="12"/>
                <c:pt idx="0">
                  <c:v>242</c:v>
                </c:pt>
                <c:pt idx="1">
                  <c:v>410</c:v>
                </c:pt>
                <c:pt idx="2">
                  <c:v>158</c:v>
                </c:pt>
                <c:pt idx="3">
                  <c:v>-186</c:v>
                </c:pt>
                <c:pt idx="4">
                  <c:v>-1110</c:v>
                </c:pt>
                <c:pt idx="5">
                  <c:v>-1674</c:v>
                </c:pt>
                <c:pt idx="6">
                  <c:v>-2093</c:v>
                </c:pt>
                <c:pt idx="7">
                  <c:v>-1959</c:v>
                </c:pt>
                <c:pt idx="8">
                  <c:v>-1987</c:v>
                </c:pt>
                <c:pt idx="9">
                  <c:v>-788</c:v>
                </c:pt>
                <c:pt idx="10">
                  <c:v>-299</c:v>
                </c:pt>
                <c:pt idx="11">
                  <c:v>1268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1-AF46-8F77-3B3608C7B9B4}"/>
            </c:ext>
          </c:extLst>
        </c:ser>
        <c:ser>
          <c:idx val="2"/>
          <c:order val="2"/>
          <c:tx>
            <c:strRef>
              <c:f>Tabelle1!$A$19</c:f>
              <c:strCache>
                <c:ptCount val="1"/>
                <c:pt idx="0">
                  <c:v> Baupolizei  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Tabelle1!$B$2:$M$2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  <c:pt idx="11">
                  <c:v>2021 (Budget)</c:v>
                </c:pt>
              </c:strCache>
            </c:strRef>
          </c:cat>
          <c:val>
            <c:numRef>
              <c:f>Tabelle1!$B$19:$M$19</c:f>
              <c:numCache>
                <c:formatCode>_-* #,##0_-;\-* #,##0_-;_-* "-"??_-;_-@_-</c:formatCode>
                <c:ptCount val="12"/>
                <c:pt idx="0">
                  <c:v>1791</c:v>
                </c:pt>
                <c:pt idx="1">
                  <c:v>2107</c:v>
                </c:pt>
                <c:pt idx="2">
                  <c:v>3192</c:v>
                </c:pt>
                <c:pt idx="3">
                  <c:v>1856</c:v>
                </c:pt>
                <c:pt idx="4">
                  <c:v>1796</c:v>
                </c:pt>
                <c:pt idx="5">
                  <c:v>1331</c:v>
                </c:pt>
                <c:pt idx="6">
                  <c:v>344</c:v>
                </c:pt>
                <c:pt idx="7">
                  <c:v>790</c:v>
                </c:pt>
                <c:pt idx="8">
                  <c:v>1703</c:v>
                </c:pt>
                <c:pt idx="9">
                  <c:v>1577</c:v>
                </c:pt>
                <c:pt idx="10">
                  <c:v>1401</c:v>
                </c:pt>
                <c:pt idx="11">
                  <c:v>1806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1-AF46-8F77-3B3608C7B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2135632"/>
        <c:axId val="-1061382592"/>
      </c:barChart>
      <c:catAx>
        <c:axId val="-10621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382592"/>
        <c:crosses val="autoZero"/>
        <c:auto val="1"/>
        <c:lblAlgn val="ctr"/>
        <c:lblOffset val="100"/>
        <c:noMultiLvlLbl val="0"/>
      </c:catAx>
      <c:valAx>
        <c:axId val="-1061382592"/>
        <c:scaling>
          <c:orientation val="minMax"/>
          <c:max val="7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13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Aufwandsüberschuss</a:t>
            </a:r>
            <a:r>
              <a:rPr lang="de-DE" baseline="0"/>
              <a:t> pro Einwohner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Tabelle1!$A$27</c:f>
              <c:strCache>
                <c:ptCount val="1"/>
                <c:pt idx="0">
                  <c:v> Stadtentwicklung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Tabelle1!$B$2:$L$2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</c:strCache>
            </c:strRef>
          </c:cat>
          <c:val>
            <c:numRef>
              <c:f>Tabelle1!$B$27:$L$27</c:f>
              <c:numCache>
                <c:formatCode>_-* #,##0_-;\-* #,##0_-;_-* "-"??_-;_-@_-</c:formatCode>
                <c:ptCount val="11"/>
                <c:pt idx="0">
                  <c:v>41.207061854172487</c:v>
                </c:pt>
                <c:pt idx="1">
                  <c:v>43.24077422301734</c:v>
                </c:pt>
                <c:pt idx="2">
                  <c:v>45.719059150382002</c:v>
                </c:pt>
                <c:pt idx="3">
                  <c:v>42.597797753225898</c:v>
                </c:pt>
                <c:pt idx="4">
                  <c:v>32.670806314032298</c:v>
                </c:pt>
                <c:pt idx="5">
                  <c:v>27.442112879884199</c:v>
                </c:pt>
                <c:pt idx="6">
                  <c:v>28.79032473845221</c:v>
                </c:pt>
                <c:pt idx="7">
                  <c:v>30.38603249776898</c:v>
                </c:pt>
                <c:pt idx="8">
                  <c:v>31.641911301057949</c:v>
                </c:pt>
                <c:pt idx="9">
                  <c:v>33.145152911024162</c:v>
                </c:pt>
                <c:pt idx="10">
                  <c:v>37.687763713080138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3-E944-A122-7C4D0CBC49D9}"/>
            </c:ext>
          </c:extLst>
        </c:ser>
        <c:ser>
          <c:idx val="1"/>
          <c:order val="1"/>
          <c:tx>
            <c:strRef>
              <c:f>Tabelle1!$A$28</c:f>
              <c:strCache>
                <c:ptCount val="1"/>
                <c:pt idx="0">
                  <c:v> Informatikdienste  </c:v>
                </c:pt>
              </c:strCache>
            </c:strRef>
          </c:tx>
          <c:spPr>
            <a:solidFill>
              <a:srgbClr val="D1D2D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3.0480477237186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3F-7845-A65F-A250E35C46D1}"/>
                </c:ext>
              </c:extLst>
            </c:dLbl>
            <c:dLbl>
              <c:idx val="10"/>
              <c:layout>
                <c:manualLayout>
                  <c:x val="1.47904788912476E-3"/>
                  <c:y val="0.101852216389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3-E944-A122-7C4D0CBC4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C0BFBF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Tabelle1!$B$2:$L$2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</c:strCache>
            </c:strRef>
          </c:cat>
          <c:val>
            <c:numRef>
              <c:f>Tabelle1!$B$28:$L$28</c:f>
              <c:numCache>
                <c:formatCode>_-* #,##0_-;\-* #,##0_-;_-* "-"??_-;_-@_-</c:formatCode>
                <c:ptCount val="11"/>
                <c:pt idx="0">
                  <c:v>2.3436213792502349</c:v>
                </c:pt>
                <c:pt idx="1">
                  <c:v>3.9015663361437301</c:v>
                </c:pt>
                <c:pt idx="2">
                  <c:v>1.4829832366578439</c:v>
                </c:pt>
                <c:pt idx="3">
                  <c:v>-1.7254334455792719</c:v>
                </c:pt>
                <c:pt idx="4">
                  <c:v>-10.1809643482807</c:v>
                </c:pt>
                <c:pt idx="5">
                  <c:v>-15.141099855282199</c:v>
                </c:pt>
                <c:pt idx="6">
                  <c:v>-18.66733261387251</c:v>
                </c:pt>
                <c:pt idx="7">
                  <c:v>-17.309170591197859</c:v>
                </c:pt>
                <c:pt idx="8">
                  <c:v>-17.40173754641631</c:v>
                </c:pt>
                <c:pt idx="9">
                  <c:v>-6.8229834101063256</c:v>
                </c:pt>
                <c:pt idx="10">
                  <c:v>-2.5232067510548521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3-E944-A122-7C4D0CBC49D9}"/>
            </c:ext>
          </c:extLst>
        </c:ser>
        <c:ser>
          <c:idx val="2"/>
          <c:order val="2"/>
          <c:tx>
            <c:strRef>
              <c:f>Tabelle1!$A$29</c:f>
              <c:strCache>
                <c:ptCount val="1"/>
                <c:pt idx="0">
                  <c:v> Baupolizei 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Tabelle1!$B$2:$L$2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</c:strCache>
            </c:strRef>
          </c:cat>
          <c:val>
            <c:numRef>
              <c:f>Tabelle1!$B$29:$L$29</c:f>
              <c:numCache>
                <c:formatCode>_-* #,##0_-;\-* #,##0_-;_-* "-"??_-;_-@_-</c:formatCode>
                <c:ptCount val="11"/>
                <c:pt idx="0">
                  <c:v>17.34473508362467</c:v>
                </c:pt>
                <c:pt idx="1">
                  <c:v>20.050244561597161</c:v>
                </c:pt>
                <c:pt idx="2">
                  <c:v>29.960015768429351</c:v>
                </c:pt>
                <c:pt idx="3">
                  <c:v>17.217228360188869</c:v>
                </c:pt>
                <c:pt idx="4">
                  <c:v>16.472983756317241</c:v>
                </c:pt>
                <c:pt idx="5">
                  <c:v>12.03871201157742</c:v>
                </c:pt>
                <c:pt idx="6">
                  <c:v>3.0681139126479429</c:v>
                </c:pt>
                <c:pt idx="7">
                  <c:v>6.9802168285075563</c:v>
                </c:pt>
                <c:pt idx="8">
                  <c:v>14.9145239262944</c:v>
                </c:pt>
                <c:pt idx="9">
                  <c:v>13.65462542860111</c:v>
                </c:pt>
                <c:pt idx="10">
                  <c:v>11.82278481012661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23-E944-A122-7C4D0CBC49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2241024"/>
        <c:axId val="-1062238704"/>
      </c:barChart>
      <c:catAx>
        <c:axId val="-10622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238704"/>
        <c:crosses val="autoZero"/>
        <c:auto val="1"/>
        <c:lblAlgn val="ctr"/>
        <c:lblOffset val="100"/>
        <c:noMultiLvlLbl val="0"/>
      </c:catAx>
      <c:valAx>
        <c:axId val="-106223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224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Tabelle1!$A$30</c:f>
              <c:strCache>
                <c:ptCount val="1"/>
                <c:pt idx="0">
                  <c:v> Stadtpolizei 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Tabelle1!$B$2:$L$2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</c:strCache>
            </c:strRef>
          </c:cat>
          <c:val>
            <c:numRef>
              <c:f>Tabelle1!$B$30:$L$30</c:f>
              <c:numCache>
                <c:formatCode>_-* #,##0_-;\-* #,##0_-;_-* "-"??_-;_-@_-</c:formatCode>
                <c:ptCount val="11"/>
                <c:pt idx="0">
                  <c:v>231.69893181223921</c:v>
                </c:pt>
                <c:pt idx="1">
                  <c:v>241.58308433092901</c:v>
                </c:pt>
                <c:pt idx="2">
                  <c:v>248.24013065270029</c:v>
                </c:pt>
                <c:pt idx="3">
                  <c:v>238.29534596795881</c:v>
                </c:pt>
                <c:pt idx="4">
                  <c:v>238.66565162757831</c:v>
                </c:pt>
                <c:pt idx="5">
                  <c:v>234.3523878437048</c:v>
                </c:pt>
                <c:pt idx="6">
                  <c:v>241.30180786828521</c:v>
                </c:pt>
                <c:pt idx="7">
                  <c:v>244.38711045530451</c:v>
                </c:pt>
                <c:pt idx="8">
                  <c:v>234.1396342745042</c:v>
                </c:pt>
                <c:pt idx="9">
                  <c:v>251.0390330066152</c:v>
                </c:pt>
                <c:pt idx="10">
                  <c:v>230.55696202531641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2-C440-A76D-945A2F50FE2B}"/>
            </c:ext>
          </c:extLst>
        </c:ser>
        <c:ser>
          <c:idx val="1"/>
          <c:order val="1"/>
          <c:tx>
            <c:strRef>
              <c:f>Tabelle1!$A$31</c:f>
              <c:strCache>
                <c:ptCount val="1"/>
                <c:pt idx="0">
                  <c:v> Ausgaben Primarstufe 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Tabelle1!$B$2:$L$2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</c:strCache>
            </c:strRef>
          </c:cat>
          <c:val>
            <c:numRef>
              <c:f>Tabelle1!$B$31:$L$31</c:f>
              <c:numCache>
                <c:formatCode>_-* #,##0_-;\-* #,##0_-;_-* "-"??_-;_-@_-</c:formatCode>
                <c:ptCount val="11"/>
                <c:pt idx="0">
                  <c:v>395.8976941477257</c:v>
                </c:pt>
                <c:pt idx="1">
                  <c:v>440.45829130426512</c:v>
                </c:pt>
                <c:pt idx="2">
                  <c:v>610.6511985883501</c:v>
                </c:pt>
                <c:pt idx="3">
                  <c:v>572.38935426117155</c:v>
                </c:pt>
                <c:pt idx="4">
                  <c:v>587.14813761728794</c:v>
                </c:pt>
                <c:pt idx="5">
                  <c:v>687.58140376266294</c:v>
                </c:pt>
                <c:pt idx="6">
                  <c:v>696.10510073937985</c:v>
                </c:pt>
                <c:pt idx="7">
                  <c:v>763.53852814617801</c:v>
                </c:pt>
                <c:pt idx="8">
                  <c:v>799.1925313529041</c:v>
                </c:pt>
                <c:pt idx="9">
                  <c:v>812.93076576732585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2-C440-A76D-945A2F50FE2B}"/>
            </c:ext>
          </c:extLst>
        </c:ser>
        <c:ser>
          <c:idx val="2"/>
          <c:order val="2"/>
          <c:tx>
            <c:strRef>
              <c:f>Tabelle1!$A$32</c:f>
              <c:strCache>
                <c:ptCount val="1"/>
                <c:pt idx="0">
                  <c:v> Sozial- und Erwachsenenhilfe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Tabelle1!$B$2:$L$2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(Budget)</c:v>
                </c:pt>
              </c:strCache>
            </c:strRef>
          </c:cat>
          <c:val>
            <c:numRef>
              <c:f>Tabelle1!$B$32:$L$32</c:f>
              <c:numCache>
                <c:formatCode>_-* #,##0_-;\-* #,##0_-;_-* "-"??_-;_-@_-</c:formatCode>
                <c:ptCount val="11"/>
                <c:pt idx="0">
                  <c:v>877.41504372500219</c:v>
                </c:pt>
                <c:pt idx="1">
                  <c:v>945.96806425213651</c:v>
                </c:pt>
                <c:pt idx="2">
                  <c:v>999.23035047211454</c:v>
                </c:pt>
                <c:pt idx="3">
                  <c:v>160.55807567788199</c:v>
                </c:pt>
                <c:pt idx="4">
                  <c:v>154.9340988929348</c:v>
                </c:pt>
                <c:pt idx="5">
                  <c:v>172.01519536903041</c:v>
                </c:pt>
                <c:pt idx="6">
                  <c:v>169.38842857270271</c:v>
                </c:pt>
                <c:pt idx="7">
                  <c:v>175.9368069484083</c:v>
                </c:pt>
                <c:pt idx="8">
                  <c:v>192.28613465984719</c:v>
                </c:pt>
                <c:pt idx="9">
                  <c:v>198.7496969487064</c:v>
                </c:pt>
                <c:pt idx="10">
                  <c:v>202.1434599156118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2-C440-A76D-945A2F50FE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1219696"/>
        <c:axId val="-1061217216"/>
      </c:barChart>
      <c:catAx>
        <c:axId val="-106121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217216"/>
        <c:crosses val="autoZero"/>
        <c:auto val="1"/>
        <c:lblAlgn val="ctr"/>
        <c:lblOffset val="100"/>
        <c:noMultiLvlLbl val="0"/>
      </c:catAx>
      <c:valAx>
        <c:axId val="-106121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121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Tabelle1!$A$139</c:f>
              <c:strCache>
                <c:ptCount val="1"/>
                <c:pt idx="0">
                  <c:v>Gesamtausgaben</c:v>
                </c:pt>
              </c:strCache>
            </c:strRef>
          </c:tx>
          <c:spPr>
            <a:solidFill>
              <a:srgbClr val="9013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Tabelle1!$B$139:$K$139</c:f>
              <c:numCache>
                <c:formatCode>#,##0</c:formatCode>
                <c:ptCount val="10"/>
                <c:pt idx="0">
                  <c:v>1324434</c:v>
                </c:pt>
                <c:pt idx="1">
                  <c:v>1388559</c:v>
                </c:pt>
                <c:pt idx="2">
                  <c:v>1491170</c:v>
                </c:pt>
                <c:pt idx="3">
                  <c:v>1465213</c:v>
                </c:pt>
                <c:pt idx="4">
                  <c:v>1423201</c:v>
                </c:pt>
                <c:pt idx="5">
                  <c:v>1491748</c:v>
                </c:pt>
                <c:pt idx="6">
                  <c:v>1665833</c:v>
                </c:pt>
                <c:pt idx="7">
                  <c:v>1607369</c:v>
                </c:pt>
                <c:pt idx="8">
                  <c:v>1676043</c:v>
                </c:pt>
                <c:pt idx="9">
                  <c:v>1727556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A-4B41-94F2-8F26DFCD05A8}"/>
            </c:ext>
          </c:extLst>
        </c:ser>
        <c:ser>
          <c:idx val="1"/>
          <c:order val="1"/>
          <c:tx>
            <c:strRef>
              <c:f>Tabelle1!$A$140</c:f>
              <c:strCache>
                <c:ptCount val="1"/>
                <c:pt idx="0">
                  <c:v>Aufwand im Budget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31130682049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A-4B41-94F2-8F26DFCD05A8}"/>
                </c:ext>
              </c:extLst>
            </c:dLbl>
            <c:dLbl>
              <c:idx val="5"/>
              <c:layout>
                <c:manualLayout>
                  <c:x val="0"/>
                  <c:y val="8.7420454699941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AA-4B41-94F2-8F26DFCD0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Tabelle1!$B$140:$K$140</c:f>
              <c:numCache>
                <c:formatCode>#,##0</c:formatCode>
                <c:ptCount val="10"/>
                <c:pt idx="0">
                  <c:v>1288482</c:v>
                </c:pt>
                <c:pt idx="1">
                  <c:v>1333240</c:v>
                </c:pt>
                <c:pt idx="2">
                  <c:v>1429313</c:v>
                </c:pt>
                <c:pt idx="3">
                  <c:v>1474528</c:v>
                </c:pt>
                <c:pt idx="4">
                  <c:v>1457088</c:v>
                </c:pt>
                <c:pt idx="5">
                  <c:v>1477118</c:v>
                </c:pt>
                <c:pt idx="6">
                  <c:v>1496174</c:v>
                </c:pt>
                <c:pt idx="7">
                  <c:v>1532515</c:v>
                </c:pt>
                <c:pt idx="8">
                  <c:v>1580534</c:v>
                </c:pt>
                <c:pt idx="9">
                  <c:v>1649079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A-4B41-94F2-8F26DFCD05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3841808"/>
        <c:axId val="-1063839056"/>
      </c:barChart>
      <c:lineChart>
        <c:grouping val="standard"/>
        <c:varyColors val="0"/>
        <c:ser>
          <c:idx val="2"/>
          <c:order val="2"/>
          <c:tx>
            <c:v>Budgetabweichung in %</c:v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Tabelle1!$B$142:$K$142</c:f>
              <c:numCache>
                <c:formatCode>0%</c:formatCode>
                <c:ptCount val="10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-0.01</c:v>
                </c:pt>
                <c:pt idx="4">
                  <c:v>-0.02</c:v>
                </c:pt>
                <c:pt idx="5">
                  <c:v>0.01</c:v>
                </c:pt>
                <c:pt idx="6">
                  <c:v>0.11</c:v>
                </c:pt>
                <c:pt idx="7">
                  <c:v>0.05</c:v>
                </c:pt>
                <c:pt idx="8">
                  <c:v>0.06</c:v>
                </c:pt>
                <c:pt idx="9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AA-4B41-94F2-8F26DFCD0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3831536"/>
        <c:axId val="-1063835296"/>
      </c:lineChart>
      <c:catAx>
        <c:axId val="-106384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839056"/>
        <c:crosses val="autoZero"/>
        <c:auto val="1"/>
        <c:lblAlgn val="ctr"/>
        <c:lblOffset val="100"/>
        <c:noMultiLvlLbl val="0"/>
      </c:catAx>
      <c:valAx>
        <c:axId val="-1063839056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/>
                  <a:t>Kosten (in Tausend CHF)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841808"/>
        <c:crosses val="autoZero"/>
        <c:crossBetween val="between"/>
      </c:valAx>
      <c:valAx>
        <c:axId val="-106383529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Abweichung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831536"/>
        <c:crosses val="max"/>
        <c:crossBetween val="between"/>
      </c:valAx>
      <c:catAx>
        <c:axId val="-106383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-1063835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Abweichnung</c:v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0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70-8448-A02F-0A6F98426107}"/>
              </c:ext>
            </c:extLst>
          </c:dPt>
          <c:dPt>
            <c:idx val="4"/>
            <c:invertIfNegative val="0"/>
            <c:bubble3D val="0"/>
            <c:spPr>
              <a:solidFill>
                <a:srgbClr val="920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70-8448-A02F-0A6F98426107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0-8448-A02F-0A6F98426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Tabelle1!$AE$53:$AN$53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Tabelle1!$AE$52:$AN$52</c:f>
              <c:numCache>
                <c:formatCode>_-* #,##0_-;\-* #,##0_-;_-* "-"??_-;_-@_-</c:formatCode>
                <c:ptCount val="10"/>
                <c:pt idx="0">
                  <c:v>-35952</c:v>
                </c:pt>
                <c:pt idx="1">
                  <c:v>-55319</c:v>
                </c:pt>
                <c:pt idx="2">
                  <c:v>-61857</c:v>
                </c:pt>
                <c:pt idx="3">
                  <c:v>9315</c:v>
                </c:pt>
                <c:pt idx="4">
                  <c:v>33887</c:v>
                </c:pt>
                <c:pt idx="5">
                  <c:v>-1463</c:v>
                </c:pt>
                <c:pt idx="6">
                  <c:v>-169659</c:v>
                </c:pt>
                <c:pt idx="7">
                  <c:v>-74854</c:v>
                </c:pt>
                <c:pt idx="8">
                  <c:v>-95509</c:v>
                </c:pt>
                <c:pt idx="9">
                  <c:v>-78477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0-8448-A02F-0A6F98426107}"/>
            </c:ext>
          </c:extLst>
        </c:ser>
        <c:ser>
          <c:idx val="0"/>
          <c:order val="1"/>
          <c:tx>
            <c:strRef>
              <c:f>Tabelle1!$B$54</c:f>
              <c:strCache>
                <c:ptCount val="1"/>
                <c:pt idx="0">
                  <c:v>Abweichung relativ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0238184706574203E-3"/>
                  <c:y val="2.259892635525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70-8448-A02F-0A6F98426107}"/>
                </c:ext>
              </c:extLst>
            </c:dLbl>
            <c:dLbl>
              <c:idx val="5"/>
              <c:layout>
                <c:manualLayout>
                  <c:x val="6.0435842356673496E-3"/>
                  <c:y val="5.9673591598420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70-8448-A02F-0A6F98426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Tabelle1!$AE$53:$AN$53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Tabelle1!$AE$54:$AN$54</c:f>
              <c:numCache>
                <c:formatCode>0%</c:formatCode>
                <c:ptCount val="10"/>
                <c:pt idx="0">
                  <c:v>-0.03</c:v>
                </c:pt>
                <c:pt idx="1">
                  <c:v>-0.04</c:v>
                </c:pt>
                <c:pt idx="2">
                  <c:v>-0.04</c:v>
                </c:pt>
                <c:pt idx="3">
                  <c:v>0.01</c:v>
                </c:pt>
                <c:pt idx="4">
                  <c:v>0.02</c:v>
                </c:pt>
                <c:pt idx="5">
                  <c:v>-0.01</c:v>
                </c:pt>
                <c:pt idx="6">
                  <c:v>-0.11</c:v>
                </c:pt>
                <c:pt idx="7">
                  <c:v>-0.05</c:v>
                </c:pt>
                <c:pt idx="8">
                  <c:v>-0.06</c:v>
                </c:pt>
                <c:pt idx="9">
                  <c:v>-0.05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70-8448-A02F-0A6F984261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3782096"/>
        <c:axId val="-1063779344"/>
      </c:barChart>
      <c:catAx>
        <c:axId val="-106378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779344"/>
        <c:crosses val="autoZero"/>
        <c:auto val="1"/>
        <c:lblAlgn val="ctr"/>
        <c:lblOffset val="100"/>
        <c:noMultiLvlLbl val="0"/>
      </c:catAx>
      <c:valAx>
        <c:axId val="-10637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 Tausend CHF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78209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877402892322406E-2"/>
          <c:y val="0.16872537540614099"/>
          <c:w val="0.83696542195470902"/>
          <c:h val="0.75058425782279103"/>
        </c:manualLayout>
      </c:layout>
      <c:barChart>
        <c:barDir val="col"/>
        <c:grouping val="stacked"/>
        <c:varyColors val="0"/>
        <c:ser>
          <c:idx val="0"/>
          <c:order val="0"/>
          <c:tx>
            <c:v>Kulturelles und Dienste</c:v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3163120647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49-8C43-B6BF-20A094EE4CC8}"/>
                </c:ext>
              </c:extLst>
            </c:dLbl>
            <c:dLbl>
              <c:idx val="1"/>
              <c:layout>
                <c:manualLayout>
                  <c:x val="2.6612243876246101E-2"/>
                  <c:y val="-3.6338985409278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9-8C43-B6BF-20A094EE4CC8}"/>
                </c:ext>
              </c:extLst>
            </c:dLbl>
            <c:dLbl>
              <c:idx val="2"/>
              <c:layout>
                <c:manualLayout>
                  <c:x val="2.6758557495787701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49-8C43-B6BF-20A094EE4CC8}"/>
                </c:ext>
              </c:extLst>
            </c:dLbl>
            <c:dLbl>
              <c:idx val="3"/>
              <c:layout>
                <c:manualLayout>
                  <c:x val="2.57459085952376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49-8C43-B6BF-20A094EE4CC8}"/>
                </c:ext>
              </c:extLst>
            </c:dLbl>
            <c:dLbl>
              <c:idx val="4"/>
              <c:layout>
                <c:manualLayout>
                  <c:x val="2.686529592546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9-8C43-B6BF-20A094EE4CC8}"/>
                </c:ext>
              </c:extLst>
            </c:dLbl>
            <c:dLbl>
              <c:idx val="5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49-8C43-B6BF-20A094EE4CC8}"/>
                </c:ext>
              </c:extLst>
            </c:dLbl>
            <c:dLbl>
              <c:idx val="6"/>
              <c:layout>
                <c:manualLayout>
                  <c:x val="2.686529592546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49-8C43-B6BF-20A094EE4CC8}"/>
                </c:ext>
              </c:extLst>
            </c:dLbl>
            <c:dLbl>
              <c:idx val="7"/>
              <c:layout>
                <c:manualLayout>
                  <c:x val="2.686529592546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49-8C43-B6BF-20A094EE4CC8}"/>
                </c:ext>
              </c:extLst>
            </c:dLbl>
            <c:dLbl>
              <c:idx val="8"/>
              <c:layout>
                <c:manualLayout>
                  <c:x val="2.57459085952376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49-8C43-B6BF-20A094EE4CC8}"/>
                </c:ext>
              </c:extLst>
            </c:dLbl>
            <c:dLbl>
              <c:idx val="9"/>
              <c:layout>
                <c:manualLayout>
                  <c:x val="2.68652959254651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49-8C43-B6BF-20A094EE4CC8}"/>
                </c:ext>
              </c:extLst>
            </c:dLbl>
            <c:dLbl>
              <c:idx val="10"/>
              <c:layout>
                <c:manualLayout>
                  <c:x val="2.6779882544559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Tabelle1!$B$23:$L$23</c:f>
              <c:numCache>
                <c:formatCode>#,##0</c:formatCode>
                <c:ptCount val="11"/>
                <c:pt idx="0">
                  <c:v>59044</c:v>
                </c:pt>
                <c:pt idx="1">
                  <c:v>62248</c:v>
                </c:pt>
                <c:pt idx="2">
                  <c:v>61753</c:v>
                </c:pt>
                <c:pt idx="3">
                  <c:v>61668</c:v>
                </c:pt>
                <c:pt idx="4">
                  <c:v>57220</c:v>
                </c:pt>
                <c:pt idx="5">
                  <c:v>57748</c:v>
                </c:pt>
                <c:pt idx="6">
                  <c:v>57003</c:v>
                </c:pt>
                <c:pt idx="7">
                  <c:v>59685</c:v>
                </c:pt>
                <c:pt idx="8">
                  <c:v>58571</c:v>
                </c:pt>
                <c:pt idx="9">
                  <c:v>59583</c:v>
                </c:pt>
                <c:pt idx="10">
                  <c:v>59317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49-8C43-B6BF-20A094EE4CC8}"/>
            </c:ext>
          </c:extLst>
        </c:ser>
        <c:ser>
          <c:idx val="1"/>
          <c:order val="1"/>
          <c:tx>
            <c:v>Bau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84229260396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49-8C43-B6BF-20A094EE4CC8}"/>
                </c:ext>
              </c:extLst>
            </c:dLbl>
            <c:dLbl>
              <c:idx val="1"/>
              <c:layout>
                <c:manualLayout>
                  <c:x val="2.88422926039699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49-8C43-B6BF-20A094EE4CC8}"/>
                </c:ext>
              </c:extLst>
            </c:dLbl>
            <c:dLbl>
              <c:idx val="2"/>
              <c:layout>
                <c:manualLayout>
                  <c:x val="2.8993718386122001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649-8C43-B6BF-20A094EE4CC8}"/>
                </c:ext>
              </c:extLst>
            </c:dLbl>
            <c:dLbl>
              <c:idx val="3"/>
              <c:layout>
                <c:manualLayout>
                  <c:x val="2.686529592546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49-8C43-B6BF-20A094EE4CC8}"/>
                </c:ext>
              </c:extLst>
            </c:dLbl>
            <c:dLbl>
              <c:idx val="4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49-8C43-B6BF-20A094EE4CC8}"/>
                </c:ext>
              </c:extLst>
            </c:dLbl>
            <c:dLbl>
              <c:idx val="5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49-8C43-B6BF-20A094EE4CC8}"/>
                </c:ext>
              </c:extLst>
            </c:dLbl>
            <c:dLbl>
              <c:idx val="6"/>
              <c:layout>
                <c:manualLayout>
                  <c:x val="2.686529592546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649-8C43-B6BF-20A094EE4CC8}"/>
                </c:ext>
              </c:extLst>
            </c:dLbl>
            <c:dLbl>
              <c:idx val="7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49-8C43-B6BF-20A094EE4CC8}"/>
                </c:ext>
              </c:extLst>
            </c:dLbl>
            <c:dLbl>
              <c:idx val="8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649-8C43-B6BF-20A094EE4CC8}"/>
                </c:ext>
              </c:extLst>
            </c:dLbl>
            <c:dLbl>
              <c:idx val="9"/>
              <c:layout>
                <c:manualLayout>
                  <c:x val="2.9104070585920801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49-8C43-B6BF-20A094EE4CC8}"/>
                </c:ext>
              </c:extLst>
            </c:dLbl>
            <c:dLbl>
              <c:idx val="10"/>
              <c:layout>
                <c:manualLayout>
                  <c:x val="2.789571098391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Tabelle1!$B$26:$L$26</c:f>
              <c:numCache>
                <c:formatCode>#,##0</c:formatCode>
                <c:ptCount val="11"/>
                <c:pt idx="0">
                  <c:v>106474</c:v>
                </c:pt>
                <c:pt idx="1">
                  <c:v>106175</c:v>
                </c:pt>
                <c:pt idx="2">
                  <c:v>108338</c:v>
                </c:pt>
                <c:pt idx="3">
                  <c:v>97154</c:v>
                </c:pt>
                <c:pt idx="4">
                  <c:v>91271</c:v>
                </c:pt>
                <c:pt idx="5">
                  <c:v>89687</c:v>
                </c:pt>
                <c:pt idx="6">
                  <c:v>94182</c:v>
                </c:pt>
                <c:pt idx="7">
                  <c:v>92674</c:v>
                </c:pt>
                <c:pt idx="8">
                  <c:v>93356</c:v>
                </c:pt>
                <c:pt idx="9">
                  <c:v>103619</c:v>
                </c:pt>
                <c:pt idx="10">
                  <c:v>102716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649-8C43-B6BF-20A094EE4CC8}"/>
            </c:ext>
          </c:extLst>
        </c:ser>
        <c:ser>
          <c:idx val="2"/>
          <c:order val="2"/>
          <c:tx>
            <c:v>Sicherheit und Umwelt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229052737422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649-8C43-B6BF-20A094EE4CC8}"/>
                </c:ext>
              </c:extLst>
            </c:dLbl>
            <c:dLbl>
              <c:idx val="1"/>
              <c:layout>
                <c:manualLayout>
                  <c:x val="2.6612243876246101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49-8C43-B6BF-20A094EE4CC8}"/>
                </c:ext>
              </c:extLst>
            </c:dLbl>
            <c:dLbl>
              <c:idx val="2"/>
              <c:layout>
                <c:manualLayout>
                  <c:x val="2.676208312517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649-8C43-B6BF-20A094EE4CC8}"/>
                </c:ext>
              </c:extLst>
            </c:dLbl>
            <c:dLbl>
              <c:idx val="3"/>
              <c:layout>
                <c:manualLayout>
                  <c:x val="2.46265212650099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649-8C43-B6BF-20A094EE4CC8}"/>
                </c:ext>
              </c:extLst>
            </c:dLbl>
            <c:dLbl>
              <c:idx val="4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649-8C43-B6BF-20A094EE4CC8}"/>
                </c:ext>
              </c:extLst>
            </c:dLbl>
            <c:dLbl>
              <c:idx val="5"/>
              <c:layout>
                <c:manualLayout>
                  <c:x val="2.68652959254654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649-8C43-B6BF-20A094EE4CC8}"/>
                </c:ext>
              </c:extLst>
            </c:dLbl>
            <c:dLbl>
              <c:idx val="6"/>
              <c:layout>
                <c:manualLayout>
                  <c:x val="2.57459085952377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649-8C43-B6BF-20A094EE4CC8}"/>
                </c:ext>
              </c:extLst>
            </c:dLbl>
            <c:dLbl>
              <c:idx val="7"/>
              <c:layout>
                <c:manualLayout>
                  <c:x val="2.68652959254654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649-8C43-B6BF-20A094EE4CC8}"/>
                </c:ext>
              </c:extLst>
            </c:dLbl>
            <c:dLbl>
              <c:idx val="8"/>
              <c:layout>
                <c:manualLayout>
                  <c:x val="2.68652959254651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649-8C43-B6BF-20A094EE4CC8}"/>
                </c:ext>
              </c:extLst>
            </c:dLbl>
            <c:dLbl>
              <c:idx val="9"/>
              <c:layout>
                <c:manualLayout>
                  <c:x val="2.5745908595237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649-8C43-B6BF-20A094EE4CC8}"/>
                </c:ext>
              </c:extLst>
            </c:dLbl>
            <c:dLbl>
              <c:idx val="10"/>
              <c:layout>
                <c:manualLayout>
                  <c:x val="2.67798825445596E-2"/>
                  <c:y val="-1.3606604859856401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Tabelle1!$B$29:$L$29</c:f>
              <c:numCache>
                <c:formatCode>#,##0</c:formatCode>
                <c:ptCount val="11"/>
                <c:pt idx="0">
                  <c:v>68510</c:v>
                </c:pt>
                <c:pt idx="1">
                  <c:v>68829</c:v>
                </c:pt>
                <c:pt idx="2">
                  <c:v>70379</c:v>
                </c:pt>
                <c:pt idx="3">
                  <c:v>70559</c:v>
                </c:pt>
                <c:pt idx="4">
                  <c:v>70144</c:v>
                </c:pt>
                <c:pt idx="5">
                  <c:v>70440</c:v>
                </c:pt>
                <c:pt idx="6">
                  <c:v>71628</c:v>
                </c:pt>
                <c:pt idx="7">
                  <c:v>71956</c:v>
                </c:pt>
                <c:pt idx="8">
                  <c:v>73422</c:v>
                </c:pt>
                <c:pt idx="9">
                  <c:v>74033</c:v>
                </c:pt>
                <c:pt idx="10">
                  <c:v>73205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649-8C43-B6BF-20A094EE4CC8}"/>
            </c:ext>
          </c:extLst>
        </c:ser>
        <c:ser>
          <c:idx val="3"/>
          <c:order val="3"/>
          <c:tx>
            <c:v>Soziales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952954001465901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649-8C43-B6BF-20A094EE4CC8}"/>
                </c:ext>
              </c:extLst>
            </c:dLbl>
            <c:dLbl>
              <c:idx val="1"/>
              <c:layout>
                <c:manualLayout>
                  <c:x val="2.9961679934197599E-2"/>
                  <c:y val="1.8170229714036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649-8C43-B6BF-20A094EE4CC8}"/>
                </c:ext>
              </c:extLst>
            </c:dLbl>
            <c:dLbl>
              <c:idx val="2"/>
              <c:layout>
                <c:manualLayout>
                  <c:x val="3.0116719486470898E-2"/>
                  <c:y val="1.855494862012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649-8C43-B6BF-20A094EE4CC8}"/>
                </c:ext>
              </c:extLst>
            </c:dLbl>
            <c:dLbl>
              <c:idx val="3"/>
              <c:layout>
                <c:manualLayout>
                  <c:x val="2.79846832556930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649-8C43-B6BF-20A094EE4CC8}"/>
                </c:ext>
              </c:extLst>
            </c:dLbl>
            <c:dLbl>
              <c:idx val="4"/>
              <c:layout>
                <c:manualLayout>
                  <c:x val="2.79846832556930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649-8C43-B6BF-20A094EE4CC8}"/>
                </c:ext>
              </c:extLst>
            </c:dLbl>
            <c:dLbl>
              <c:idx val="5"/>
              <c:layout>
                <c:manualLayout>
                  <c:x val="2.910407058592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649-8C43-B6BF-20A094EE4CC8}"/>
                </c:ext>
              </c:extLst>
            </c:dLbl>
            <c:dLbl>
              <c:idx val="6"/>
              <c:layout>
                <c:manualLayout>
                  <c:x val="2.91040705859208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649-8C43-B6BF-20A094EE4CC8}"/>
                </c:ext>
              </c:extLst>
            </c:dLbl>
            <c:dLbl>
              <c:idx val="7"/>
              <c:layout>
                <c:manualLayout>
                  <c:x val="2.91040705859207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49-8C43-B6BF-20A094EE4CC8}"/>
                </c:ext>
              </c:extLst>
            </c:dLbl>
            <c:dLbl>
              <c:idx val="8"/>
              <c:layout>
                <c:manualLayout>
                  <c:x val="2.9104070585920801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649-8C43-B6BF-20A094EE4CC8}"/>
                </c:ext>
              </c:extLst>
            </c:dLbl>
            <c:dLbl>
              <c:idx val="9"/>
              <c:layout>
                <c:manualLayout>
                  <c:x val="2.91040705859208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649-8C43-B6BF-20A094EE4CC8}"/>
                </c:ext>
              </c:extLst>
            </c:dLbl>
            <c:dLbl>
              <c:idx val="10"/>
              <c:layout>
                <c:manualLayout>
                  <c:x val="2.901153942327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Tabelle1!$B$32:$L$32</c:f>
              <c:numCache>
                <c:formatCode>#,##0</c:formatCode>
                <c:ptCount val="11"/>
                <c:pt idx="0">
                  <c:v>343723</c:v>
                </c:pt>
                <c:pt idx="1">
                  <c:v>398960</c:v>
                </c:pt>
                <c:pt idx="2">
                  <c:v>400473</c:v>
                </c:pt>
                <c:pt idx="3">
                  <c:v>416433</c:v>
                </c:pt>
                <c:pt idx="4">
                  <c:v>405095</c:v>
                </c:pt>
                <c:pt idx="5">
                  <c:v>418528</c:v>
                </c:pt>
                <c:pt idx="6">
                  <c:v>463331</c:v>
                </c:pt>
                <c:pt idx="7">
                  <c:v>470437</c:v>
                </c:pt>
                <c:pt idx="8">
                  <c:v>465028</c:v>
                </c:pt>
                <c:pt idx="9">
                  <c:v>471756</c:v>
                </c:pt>
                <c:pt idx="10">
                  <c:v>486469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0649-8C43-B6BF-20A094EE4CC8}"/>
            </c:ext>
          </c:extLst>
        </c:ser>
        <c:ser>
          <c:idx val="4"/>
          <c:order val="4"/>
          <c:tx>
            <c:v>Technische Betriebe</c:v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965293704318802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649-8C43-B6BF-20A094EE4CC8}"/>
                </c:ext>
              </c:extLst>
            </c:dLbl>
            <c:dLbl>
              <c:idx val="1"/>
              <c:layout>
                <c:manualLayout>
                  <c:x val="2.884229260396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649-8C43-B6BF-20A094EE4CC8}"/>
                </c:ext>
              </c:extLst>
            </c:dLbl>
            <c:dLbl>
              <c:idx val="2"/>
              <c:layout>
                <c:manualLayout>
                  <c:x val="3.01167194864708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649-8C43-B6BF-20A094EE4CC8}"/>
                </c:ext>
              </c:extLst>
            </c:dLbl>
            <c:dLbl>
              <c:idx val="3"/>
              <c:layout>
                <c:manualLayout>
                  <c:x val="2.8993718386122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649-8C43-B6BF-20A094EE4CC8}"/>
                </c:ext>
              </c:extLst>
            </c:dLbl>
            <c:dLbl>
              <c:idx val="4"/>
              <c:layout>
                <c:manualLayout>
                  <c:x val="2.91040705859207E-2"/>
                  <c:y val="-1.372786981311919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649-8C43-B6BF-20A094EE4CC8}"/>
                </c:ext>
              </c:extLst>
            </c:dLbl>
            <c:dLbl>
              <c:idx val="5"/>
              <c:layout>
                <c:manualLayout>
                  <c:x val="2.7984683255693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649-8C43-B6BF-20A094EE4CC8}"/>
                </c:ext>
              </c:extLst>
            </c:dLbl>
            <c:dLbl>
              <c:idx val="6"/>
              <c:layout>
                <c:manualLayout>
                  <c:x val="2.7984683255693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649-8C43-B6BF-20A094EE4CC8}"/>
                </c:ext>
              </c:extLst>
            </c:dLbl>
            <c:dLbl>
              <c:idx val="7"/>
              <c:layout>
                <c:manualLayout>
                  <c:x val="2.901153942327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649-8C43-B6BF-20A094EE4CC8}"/>
                </c:ext>
              </c:extLst>
            </c:dLbl>
            <c:dLbl>
              <c:idx val="8"/>
              <c:layout>
                <c:manualLayout>
                  <c:x val="2.9104070585920801E-2"/>
                  <c:y val="-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649-8C43-B6BF-20A094EE4CC8}"/>
                </c:ext>
              </c:extLst>
            </c:dLbl>
            <c:dLbl>
              <c:idx val="9"/>
              <c:layout>
                <c:manualLayout>
                  <c:x val="2.9104070585920801E-2"/>
                  <c:y val="-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649-8C43-B6BF-20A094EE4CC8}"/>
                </c:ext>
              </c:extLst>
            </c:dLbl>
            <c:dLbl>
              <c:idx val="10"/>
              <c:layout>
                <c:manualLayout>
                  <c:x val="2.901153942327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Tabelle1!$B$35:$L$35</c:f>
              <c:numCache>
                <c:formatCode>#,##0</c:formatCode>
                <c:ptCount val="11"/>
                <c:pt idx="0">
                  <c:v>305929</c:v>
                </c:pt>
                <c:pt idx="1">
                  <c:v>309038</c:v>
                </c:pt>
                <c:pt idx="2">
                  <c:v>362219</c:v>
                </c:pt>
                <c:pt idx="3">
                  <c:v>332118</c:v>
                </c:pt>
                <c:pt idx="4">
                  <c:v>342492</c:v>
                </c:pt>
                <c:pt idx="5">
                  <c:v>349634</c:v>
                </c:pt>
                <c:pt idx="6">
                  <c:v>350172</c:v>
                </c:pt>
                <c:pt idx="7">
                  <c:v>399709</c:v>
                </c:pt>
                <c:pt idx="8">
                  <c:v>448680</c:v>
                </c:pt>
                <c:pt idx="9">
                  <c:v>470427</c:v>
                </c:pt>
                <c:pt idx="10">
                  <c:v>355217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0649-8C43-B6BF-20A094EE4CC8}"/>
            </c:ext>
          </c:extLst>
        </c:ser>
        <c:ser>
          <c:idx val="5"/>
          <c:order val="5"/>
          <c:tx>
            <c:v>Behörden und Stadtkanzlei</c:v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385808918643601E-2"/>
                  <c:y val="1.8170229714036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649-8C43-B6BF-20A094EE4CC8}"/>
                </c:ext>
              </c:extLst>
            </c:dLbl>
            <c:dLbl>
              <c:idx val="1"/>
              <c:layout>
                <c:manualLayout>
                  <c:x val="2.773163120647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649-8C43-B6BF-20A094EE4CC8}"/>
                </c:ext>
              </c:extLst>
            </c:dLbl>
            <c:dLbl>
              <c:idx val="2"/>
              <c:layout>
                <c:manualLayout>
                  <c:x val="2.676208312517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649-8C43-B6BF-20A094EE4CC8}"/>
                </c:ext>
              </c:extLst>
            </c:dLbl>
            <c:dLbl>
              <c:idx val="3"/>
              <c:layout>
                <c:manualLayout>
                  <c:x val="2.6765608754560799E-2"/>
                  <c:y val="-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649-8C43-B6BF-20A094EE4CC8}"/>
                </c:ext>
              </c:extLst>
            </c:dLbl>
            <c:dLbl>
              <c:idx val="4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649-8C43-B6BF-20A094EE4CC8}"/>
                </c:ext>
              </c:extLst>
            </c:dLbl>
            <c:dLbl>
              <c:idx val="5"/>
              <c:layout>
                <c:manualLayout>
                  <c:x val="2.57459085952376E-2"/>
                  <c:y val="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649-8C43-B6BF-20A094EE4CC8}"/>
                </c:ext>
              </c:extLst>
            </c:dLbl>
            <c:dLbl>
              <c:idx val="6"/>
              <c:layout>
                <c:manualLayout>
                  <c:x val="2.574590859523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0649-8C43-B6BF-20A094EE4CC8}"/>
                </c:ext>
              </c:extLst>
            </c:dLbl>
            <c:dLbl>
              <c:idx val="7"/>
              <c:layout>
                <c:manualLayout>
                  <c:x val="2.67798825445597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649-8C43-B6BF-20A094EE4CC8}"/>
                </c:ext>
              </c:extLst>
            </c:dLbl>
            <c:dLbl>
              <c:idx val="8"/>
              <c:layout>
                <c:manualLayout>
                  <c:x val="2.5664054105203199E-2"/>
                  <c:y val="-6.80330242992821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649-8C43-B6BF-20A094EE4CC8}"/>
                </c:ext>
              </c:extLst>
            </c:dLbl>
            <c:dLbl>
              <c:idx val="9"/>
              <c:layout>
                <c:manualLayout>
                  <c:x val="2.5664054105203098E-2"/>
                  <c:y val="-6.80330242992821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649-8C43-B6BF-20A094EE4CC8}"/>
                </c:ext>
              </c:extLst>
            </c:dLbl>
            <c:dLbl>
              <c:idx val="10"/>
              <c:layout>
                <c:manualLayout>
                  <c:x val="2.78957109839163E-2"/>
                  <c:y val="-6.80330242992821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Tabelle1!$B$38:$L$38</c:f>
              <c:numCache>
                <c:formatCode>#,##0</c:formatCode>
                <c:ptCount val="11"/>
                <c:pt idx="0">
                  <c:v>9425</c:v>
                </c:pt>
                <c:pt idx="1">
                  <c:v>10499</c:v>
                </c:pt>
                <c:pt idx="2">
                  <c:v>11219</c:v>
                </c:pt>
                <c:pt idx="3">
                  <c:v>11146</c:v>
                </c:pt>
                <c:pt idx="4">
                  <c:v>12419</c:v>
                </c:pt>
                <c:pt idx="5">
                  <c:v>12614</c:v>
                </c:pt>
                <c:pt idx="6">
                  <c:v>11066</c:v>
                </c:pt>
                <c:pt idx="7">
                  <c:v>10825</c:v>
                </c:pt>
                <c:pt idx="8">
                  <c:v>12184</c:v>
                </c:pt>
                <c:pt idx="9">
                  <c:v>13311</c:v>
                </c:pt>
                <c:pt idx="10">
                  <c:v>15179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0649-8C43-B6BF-20A094EE4CC8}"/>
            </c:ext>
          </c:extLst>
        </c:ser>
        <c:ser>
          <c:idx val="6"/>
          <c:order val="6"/>
          <c:tx>
            <c:v>Schule und Sport</c:v>
          </c:tx>
          <c:spPr>
            <a:solidFill>
              <a:srgbClr val="6F052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859744469433301E-2"/>
                  <c:y val="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0649-8C43-B6BF-20A094EE4CC8}"/>
                </c:ext>
              </c:extLst>
            </c:dLbl>
            <c:dLbl>
              <c:idx val="1"/>
              <c:layout>
                <c:manualLayout>
                  <c:x val="2.99616799341975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649-8C43-B6BF-20A094EE4CC8}"/>
                </c:ext>
              </c:extLst>
            </c:dLbl>
            <c:dLbl>
              <c:idx val="2"/>
              <c:layout>
                <c:manualLayout>
                  <c:x val="3.012024511585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0649-8C43-B6BF-20A094EE4CC8}"/>
                </c:ext>
              </c:extLst>
            </c:dLbl>
            <c:dLbl>
              <c:idx val="3"/>
              <c:layout>
                <c:manualLayout>
                  <c:x val="2.8993718386122001E-2"/>
                  <c:y val="-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0649-8C43-B6BF-20A094EE4CC8}"/>
                </c:ext>
              </c:extLst>
            </c:dLbl>
            <c:dLbl>
              <c:idx val="4"/>
              <c:layout>
                <c:manualLayout>
                  <c:x val="2.7984683255693098E-2"/>
                  <c:y val="-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0649-8C43-B6BF-20A094EE4CC8}"/>
                </c:ext>
              </c:extLst>
            </c:dLbl>
            <c:dLbl>
              <c:idx val="5"/>
              <c:layout>
                <c:manualLayout>
                  <c:x val="3.02234579161485E-2"/>
                  <c:y val="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0649-8C43-B6BF-20A094EE4CC8}"/>
                </c:ext>
              </c:extLst>
            </c:dLbl>
            <c:dLbl>
              <c:idx val="6"/>
              <c:layout>
                <c:manualLayout>
                  <c:x val="2.9104070585920801E-2"/>
                  <c:y val="-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0649-8C43-B6BF-20A094EE4CC8}"/>
                </c:ext>
              </c:extLst>
            </c:dLbl>
            <c:dLbl>
              <c:idx val="7"/>
              <c:layout>
                <c:manualLayout>
                  <c:x val="2.90115394232731E-2"/>
                  <c:y val="-6.80330242992821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0649-8C43-B6BF-20A094EE4CC8}"/>
                </c:ext>
              </c:extLst>
            </c:dLbl>
            <c:dLbl>
              <c:idx val="8"/>
              <c:layout>
                <c:manualLayout>
                  <c:x val="2.67798825445597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0649-8C43-B6BF-20A094EE4CC8}"/>
                </c:ext>
              </c:extLst>
            </c:dLbl>
            <c:dLbl>
              <c:idx val="9"/>
              <c:layout>
                <c:manualLayout>
                  <c:x val="2.90115394232728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0649-8C43-B6BF-20A094EE4CC8}"/>
                </c:ext>
              </c:extLst>
            </c:dLbl>
            <c:dLbl>
              <c:idx val="10"/>
              <c:layout>
                <c:manualLayout>
                  <c:x val="3.012736786262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Tabelle1!$B$41:$L$41</c:f>
              <c:numCache>
                <c:formatCode>#,##0</c:formatCode>
                <c:ptCount val="11"/>
                <c:pt idx="0">
                  <c:v>250957</c:v>
                </c:pt>
                <c:pt idx="1">
                  <c:v>257724</c:v>
                </c:pt>
                <c:pt idx="2">
                  <c:v>298534</c:v>
                </c:pt>
                <c:pt idx="3">
                  <c:v>298703</c:v>
                </c:pt>
                <c:pt idx="4">
                  <c:v>291386</c:v>
                </c:pt>
                <c:pt idx="5">
                  <c:v>310661</c:v>
                </c:pt>
                <c:pt idx="6">
                  <c:v>314463</c:v>
                </c:pt>
                <c:pt idx="7">
                  <c:v>320807</c:v>
                </c:pt>
                <c:pt idx="8">
                  <c:v>336998</c:v>
                </c:pt>
                <c:pt idx="9">
                  <c:v>348671</c:v>
                </c:pt>
                <c:pt idx="10">
                  <c:v>365668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0649-8C43-B6BF-20A094EE4CC8}"/>
            </c:ext>
          </c:extLst>
        </c:ser>
        <c:ser>
          <c:idx val="7"/>
          <c:order val="7"/>
          <c:tx>
            <c:v>Finanzen</c:v>
          </c:tx>
          <c:spPr>
            <a:solidFill>
              <a:srgbClr val="3E081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979131799661E-2"/>
                  <c:y val="-3.63389854092775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0649-8C43-B6BF-20A094EE4CC8}"/>
                </c:ext>
              </c:extLst>
            </c:dLbl>
            <c:dLbl>
              <c:idx val="1"/>
              <c:layout>
                <c:manualLayout>
                  <c:x val="2.9970405866929398E-2"/>
                  <c:y val="-6.86393490655957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0649-8C43-B6BF-20A094EE4CC8}"/>
                </c:ext>
              </c:extLst>
            </c:dLbl>
            <c:dLbl>
              <c:idx val="2"/>
              <c:layout>
                <c:manualLayout>
                  <c:x val="2.8993718386122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0649-8C43-B6BF-20A094EE4CC8}"/>
                </c:ext>
              </c:extLst>
            </c:dLbl>
            <c:dLbl>
              <c:idx val="3"/>
              <c:layout>
                <c:manualLayout>
                  <c:x val="3.012024511585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0649-8C43-B6BF-20A094EE4CC8}"/>
                </c:ext>
              </c:extLst>
            </c:dLbl>
            <c:dLbl>
              <c:idx val="4"/>
              <c:layout>
                <c:manualLayout>
                  <c:x val="3.0120245115857501E-2"/>
                  <c:y val="-7.421832046170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0649-8C43-B6BF-20A094EE4CC8}"/>
                </c:ext>
              </c:extLst>
            </c:dLbl>
            <c:dLbl>
              <c:idx val="5"/>
              <c:layout>
                <c:manualLayout>
                  <c:x val="3.01060544575765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0649-8C43-B6BF-20A094EE4CC8}"/>
                </c:ext>
              </c:extLst>
            </c:dLbl>
            <c:dLbl>
              <c:idx val="6"/>
              <c:layout>
                <c:manualLayout>
                  <c:x val="3.01131057163495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0649-8C43-B6BF-20A094EE4CC8}"/>
                </c:ext>
              </c:extLst>
            </c:dLbl>
            <c:dLbl>
              <c:idx val="7"/>
              <c:layout>
                <c:manualLayout>
                  <c:x val="3.0127367862629699E-2"/>
                  <c:y val="-6.80330242992821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0649-8C43-B6BF-20A094EE4CC8}"/>
                </c:ext>
              </c:extLst>
            </c:dLbl>
            <c:dLbl>
              <c:idx val="8"/>
              <c:layout>
                <c:manualLayout>
                  <c:x val="2.789571098391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0649-8C43-B6BF-20A094EE4CC8}"/>
                </c:ext>
              </c:extLst>
            </c:dLbl>
            <c:dLbl>
              <c:idx val="9"/>
              <c:layout>
                <c:manualLayout>
                  <c:x val="3.01273678626295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0649-8C43-B6BF-20A094EE4CC8}"/>
                </c:ext>
              </c:extLst>
            </c:dLbl>
            <c:dLbl>
              <c:idx val="10"/>
              <c:layout>
                <c:manualLayout>
                  <c:x val="3.012736786262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Tabelle1!$B$44:$L$44</c:f>
              <c:numCache>
                <c:formatCode>#,##0</c:formatCode>
                <c:ptCount val="11"/>
                <c:pt idx="0">
                  <c:v>180370</c:v>
                </c:pt>
                <c:pt idx="1">
                  <c:v>175083</c:v>
                </c:pt>
                <c:pt idx="2">
                  <c:v>178252</c:v>
                </c:pt>
                <c:pt idx="3">
                  <c:v>177429</c:v>
                </c:pt>
                <c:pt idx="4">
                  <c:v>153171</c:v>
                </c:pt>
                <c:pt idx="5">
                  <c:v>182433</c:v>
                </c:pt>
                <c:pt idx="6">
                  <c:v>303983</c:v>
                </c:pt>
                <c:pt idx="7">
                  <c:v>181273</c:v>
                </c:pt>
                <c:pt idx="8">
                  <c:v>187802</c:v>
                </c:pt>
                <c:pt idx="9">
                  <c:v>186153</c:v>
                </c:pt>
                <c:pt idx="10">
                  <c:v>189720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0649-8C43-B6BF-20A094EE4C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-1095084128"/>
        <c:axId val="-1095080096"/>
      </c:barChart>
      <c:lineChart>
        <c:grouping val="standard"/>
        <c:varyColors val="0"/>
        <c:ser>
          <c:idx val="8"/>
          <c:order val="8"/>
          <c:tx>
            <c:v>Bevölkerung</c:v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75611305948305E-2"/>
                  <c:y val="-1.99867861162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0649-8C43-B6BF-20A094EE4CC8}"/>
                </c:ext>
              </c:extLst>
            </c:dLbl>
            <c:dLbl>
              <c:idx val="1"/>
              <c:layout>
                <c:manualLayout>
                  <c:x val="-2.75611305948305E-2"/>
                  <c:y val="-1.8169805560189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0649-8C43-B6BF-20A094EE4CC8}"/>
                </c:ext>
              </c:extLst>
            </c:dLbl>
            <c:dLbl>
              <c:idx val="2"/>
              <c:layout>
                <c:manualLayout>
                  <c:x val="-2.86717929711338E-2"/>
                  <c:y val="-2.18037666722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0649-8C43-B6BF-20A094EE4CC8}"/>
                </c:ext>
              </c:extLst>
            </c:dLbl>
            <c:dLbl>
              <c:idx val="3"/>
              <c:layout>
                <c:manualLayout>
                  <c:x val="-2.75611305948305E-2"/>
                  <c:y val="-2.9071688896303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0649-8C43-B6BF-20A094EE4CC8}"/>
                </c:ext>
              </c:extLst>
            </c:dLbl>
            <c:dLbl>
              <c:idx val="4"/>
              <c:layout>
                <c:manualLayout>
                  <c:x val="-2.6450468218527302E-2"/>
                  <c:y val="-2.18037666722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0649-8C43-B6BF-20A094EE4CC8}"/>
                </c:ext>
              </c:extLst>
            </c:dLbl>
            <c:dLbl>
              <c:idx val="5"/>
              <c:layout>
                <c:manualLayout>
                  <c:x val="-2.6450468218527302E-2"/>
                  <c:y val="-2.3620747228246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0649-8C43-B6BF-20A094EE4CC8}"/>
                </c:ext>
              </c:extLst>
            </c:dLbl>
            <c:dLbl>
              <c:idx val="6"/>
              <c:layout>
                <c:manualLayout>
                  <c:x val="-2.75611305948305E-2"/>
                  <c:y val="-1.99867861162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0649-8C43-B6BF-20A094EE4CC8}"/>
                </c:ext>
              </c:extLst>
            </c:dLbl>
            <c:dLbl>
              <c:idx val="7"/>
              <c:layout>
                <c:manualLayout>
                  <c:x val="-2.75611305948305E-2"/>
                  <c:y val="-1.99867861162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0649-8C43-B6BF-20A094EE4CC8}"/>
                </c:ext>
              </c:extLst>
            </c:dLbl>
            <c:dLbl>
              <c:idx val="8"/>
              <c:layout>
                <c:manualLayout>
                  <c:x val="-2.75611305948305E-2"/>
                  <c:y val="-1.8169805560189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0649-8C43-B6BF-20A094EE4CC8}"/>
                </c:ext>
              </c:extLst>
            </c:dLbl>
            <c:dLbl>
              <c:idx val="9"/>
              <c:layout>
                <c:manualLayout>
                  <c:x val="-2.75611305948305E-2"/>
                  <c:y val="-2.18037666722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0649-8C43-B6BF-20A094EE4CC8}"/>
                </c:ext>
              </c:extLst>
            </c:dLbl>
            <c:dLbl>
              <c:idx val="10"/>
              <c:layout>
                <c:manualLayout>
                  <c:x val="-3.2003780100043601E-2"/>
                  <c:y val="-1.99867861162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0649-8C43-B6BF-20A094EE4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Tabelle1!$B$61:$L$61</c:f>
              <c:numCache>
                <c:formatCode>#,##0</c:formatCode>
                <c:ptCount val="11"/>
                <c:pt idx="0">
                  <c:v>103259</c:v>
                </c:pt>
                <c:pt idx="1">
                  <c:v>105086</c:v>
                </c:pt>
                <c:pt idx="2">
                  <c:v>106542</c:v>
                </c:pt>
                <c:pt idx="3">
                  <c:v>107799</c:v>
                </c:pt>
                <c:pt idx="4">
                  <c:v>109027</c:v>
                </c:pt>
                <c:pt idx="5">
                  <c:v>110560</c:v>
                </c:pt>
                <c:pt idx="6">
                  <c:v>112121</c:v>
                </c:pt>
                <c:pt idx="7">
                  <c:v>113177</c:v>
                </c:pt>
                <c:pt idx="8">
                  <c:v>114184</c:v>
                </c:pt>
                <c:pt idx="9">
                  <c:v>115492</c:v>
                </c:pt>
                <c:pt idx="10">
                  <c:v>118500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0649-8C43-B6BF-20A094EE4C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95072576"/>
        <c:axId val="-1095076336"/>
      </c:lineChart>
      <c:catAx>
        <c:axId val="-1095084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Jahr</a:t>
                </a:r>
              </a:p>
            </c:rich>
          </c:tx>
          <c:layout>
            <c:manualLayout>
              <c:xMode val="edge"/>
              <c:yMode val="edge"/>
              <c:x val="0.51248820061572098"/>
              <c:y val="0.95483698326771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080096"/>
        <c:crosses val="autoZero"/>
        <c:auto val="1"/>
        <c:lblAlgn val="ctr"/>
        <c:lblOffset val="100"/>
        <c:noMultiLvlLbl val="0"/>
      </c:catAx>
      <c:valAx>
        <c:axId val="-10950800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cap="none" baseline="0"/>
                  <a:t>Ausgaben (in Tausend CHF)</a:t>
                </a:r>
              </a:p>
            </c:rich>
          </c:tx>
          <c:layout>
            <c:manualLayout>
              <c:xMode val="edge"/>
              <c:yMode val="edge"/>
              <c:x val="1.4177776516216101E-2"/>
              <c:y val="0.40685996403184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084128"/>
        <c:crosses val="autoZero"/>
        <c:crossBetween val="between"/>
      </c:valAx>
      <c:valAx>
        <c:axId val="-1095076336"/>
        <c:scaling>
          <c:orientation val="minMax"/>
          <c:max val="120000"/>
          <c:min val="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900" cap="none" baseline="0"/>
                  <a:t>Bevölkerung</a:t>
                </a:r>
              </a:p>
            </c:rich>
          </c:tx>
          <c:layout>
            <c:manualLayout>
              <c:xMode val="edge"/>
              <c:yMode val="edge"/>
              <c:x val="0.97623784186599905"/>
              <c:y val="0.45677826046308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95072576"/>
        <c:crosses val="max"/>
        <c:crossBetween val="between"/>
        <c:majorUnit val="10000"/>
      </c:valAx>
      <c:catAx>
        <c:axId val="-1095072576"/>
        <c:scaling>
          <c:orientation val="minMax"/>
        </c:scaling>
        <c:delete val="1"/>
        <c:axPos val="b"/>
        <c:majorTickMark val="out"/>
        <c:minorTickMark val="none"/>
        <c:tickLblPos val="nextTo"/>
        <c:crossAx val="-1095076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1830737425884E-2"/>
          <c:y val="7.9819297490157495E-2"/>
          <c:w val="0.96949797086245604"/>
          <c:h val="7.1458249011804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'Darstellung 2'!$S$9</c:f>
              <c:strCache>
                <c:ptCount val="1"/>
                <c:pt idx="0">
                  <c:v>Personalkosten absolut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2-764E-937A-9D3CFD5F81E0}"/>
              </c:ext>
            </c:extLst>
          </c:dPt>
          <c:dPt>
            <c:idx val="11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2-764E-937A-9D3CFD5F81E0}"/>
              </c:ext>
            </c:extLst>
          </c:dPt>
          <c:cat>
            <c:numRef>
              <c:f>'Darstellung 2'!$S$11:$AD$11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'Darstellung 2'!$S$10:$AD$10</c:f>
              <c:numCache>
                <c:formatCode>_-* #,##0_-;\-* #,##0_-;_-* "-"??_-;_-@_-</c:formatCode>
                <c:ptCount val="12"/>
                <c:pt idx="0">
                  <c:v>431240</c:v>
                </c:pt>
                <c:pt idx="1">
                  <c:v>445275</c:v>
                </c:pt>
                <c:pt idx="2">
                  <c:v>454840</c:v>
                </c:pt>
                <c:pt idx="3">
                  <c:v>453263</c:v>
                </c:pt>
                <c:pt idx="4">
                  <c:v>436301</c:v>
                </c:pt>
                <c:pt idx="5">
                  <c:v>427069</c:v>
                </c:pt>
                <c:pt idx="6">
                  <c:v>570621</c:v>
                </c:pt>
                <c:pt idx="7">
                  <c:v>412565</c:v>
                </c:pt>
                <c:pt idx="8">
                  <c:v>442938</c:v>
                </c:pt>
                <c:pt idx="9">
                  <c:v>448673</c:v>
                </c:pt>
                <c:pt idx="10">
                  <c:v>464968</c:v>
                </c:pt>
                <c:pt idx="11">
                  <c:v>473865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42-764E-937A-9D3CFD5F8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3387184"/>
        <c:axId val="-1063384976"/>
      </c:barChart>
      <c:catAx>
        <c:axId val="-106338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384976"/>
        <c:crosses val="autoZero"/>
        <c:auto val="1"/>
        <c:lblAlgn val="ctr"/>
        <c:lblOffset val="100"/>
        <c:noMultiLvlLbl val="0"/>
      </c:catAx>
      <c:valAx>
        <c:axId val="-1063384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in</a:t>
                </a:r>
                <a:r>
                  <a:rPr lang="de-DE" baseline="0"/>
                  <a:t> Tausend CHF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38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'Darstellung 2'!$AF$9</c:f>
              <c:strCache>
                <c:ptCount val="1"/>
                <c:pt idx="0">
                  <c:v>Personalkosten als Teil der Ausgaben</c:v>
                </c:pt>
              </c:strCache>
            </c:strRef>
          </c:tx>
          <c:spPr>
            <a:solidFill>
              <a:srgbClr val="920028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AC-8E4C-95CE-578B9E611753}"/>
              </c:ext>
            </c:extLst>
          </c:dPt>
          <c:dPt>
            <c:idx val="11"/>
            <c:invertIfNegative val="0"/>
            <c:bubble3D val="0"/>
            <c:spPr>
              <a:solidFill>
                <a:srgbClr val="EBEB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AC-8E4C-95CE-578B9E611753}"/>
              </c:ext>
            </c:extLst>
          </c:dPt>
          <c:cat>
            <c:numRef>
              <c:f>'Darstellung 2'!$AF$10:$AQ$10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'Darstellung 2'!$AF$11:$AQ$11</c:f>
              <c:numCache>
                <c:formatCode>0.00%</c:formatCode>
                <c:ptCount val="12"/>
                <c:pt idx="0">
                  <c:v>0.3256</c:v>
                </c:pt>
                <c:pt idx="1">
                  <c:v>0.32069999999999999</c:v>
                </c:pt>
                <c:pt idx="2">
                  <c:v>0.30499999999999999</c:v>
                </c:pt>
                <c:pt idx="3">
                  <c:v>0.30930000000000002</c:v>
                </c:pt>
                <c:pt idx="4">
                  <c:v>0.30659999999999998</c:v>
                </c:pt>
                <c:pt idx="5">
                  <c:v>0.2863</c:v>
                </c:pt>
                <c:pt idx="6">
                  <c:v>0.34250000000000003</c:v>
                </c:pt>
                <c:pt idx="7">
                  <c:v>0.25669999999999998</c:v>
                </c:pt>
                <c:pt idx="8">
                  <c:v>0.26429999999999998</c:v>
                </c:pt>
                <c:pt idx="9">
                  <c:v>0.25969999999999999</c:v>
                </c:pt>
                <c:pt idx="10">
                  <c:v>0.28220000000000001</c:v>
                </c:pt>
                <c:pt idx="11">
                  <c:v>0.2873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C-8E4C-95CE-578B9E611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63357776"/>
        <c:axId val="-1063355024"/>
      </c:barChart>
      <c:catAx>
        <c:axId val="-106335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355024"/>
        <c:crosses val="autoZero"/>
        <c:auto val="1"/>
        <c:lblAlgn val="ctr"/>
        <c:lblOffset val="100"/>
        <c:noMultiLvlLbl val="0"/>
      </c:catAx>
      <c:valAx>
        <c:axId val="-1063355024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06335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0.13093</cdr:x>
      <cdr:y>0.53881</cdr:y>
    </cdr:from>
    <cdr:to>
      <cdr:x>0.7831</cdr:x>
      <cdr:y>0.61144</cdr:y>
    </cdr:to>
    <cdr:sp macro="" textlink="">
      <cdr:nvSpPr>
        <cdr:cNvPr id="2" name="Geschweifte Klammer links 1">
          <a:extLst xmlns:a="http://schemas.openxmlformats.org/drawingml/2006/main">
            <a:ext uri="{FF2B5EF4-FFF2-40B4-BE49-F238E27FC236}">
              <a16:creationId xmlns:a16="http://schemas.microsoft.com/office/drawing/2014/main" id="{35A51E00-E284-1B4B-84B6-1FCFC0EED1CE}"/>
            </a:ext>
          </a:extLst>
        </cdr:cNvPr>
        <cdr:cNvSpPr/>
      </cdr:nvSpPr>
      <cdr:spPr>
        <a:xfrm xmlns:a="http://schemas.openxmlformats.org/drawingml/2006/main" rot="5400000">
          <a:off x="3910221" y="45346"/>
          <a:ext cx="374971" cy="5847521"/>
        </a:xfrm>
        <a:prstGeom xmlns:a="http://schemas.openxmlformats.org/drawingml/2006/main" prst="leftBrace">
          <a:avLst>
            <a:gd name="adj1" fmla="val 8333"/>
            <a:gd name="adj2" fmla="val 7637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0.36249</cdr:x>
      <cdr:y>0.49109</cdr:y>
    </cdr:from>
    <cdr:to>
      <cdr:x>0.96362</cdr:x>
      <cdr:y>0.56372</cdr:y>
    </cdr:to>
    <cdr:sp macro="" textlink="">
      <cdr:nvSpPr>
        <cdr:cNvPr id="7" name="Geschweifte Klammer links 6">
          <a:extLst xmlns:a="http://schemas.openxmlformats.org/drawingml/2006/main">
            <a:ext uri="{FF2B5EF4-FFF2-40B4-BE49-F238E27FC236}">
              <a16:creationId xmlns:a16="http://schemas.microsoft.com/office/drawing/2014/main" id="{B6258AFD-6C28-FA47-9425-B22133245ACB}"/>
            </a:ext>
          </a:extLst>
        </cdr:cNvPr>
        <cdr:cNvSpPr/>
      </cdr:nvSpPr>
      <cdr:spPr>
        <a:xfrm xmlns:a="http://schemas.openxmlformats.org/drawingml/2006/main" rot="5400000">
          <a:off x="5757579" y="27797"/>
          <a:ext cx="374971" cy="5389889"/>
        </a:xfrm>
        <a:prstGeom xmlns:a="http://schemas.openxmlformats.org/drawingml/2006/main" prst="leftBrace">
          <a:avLst>
            <a:gd name="adj1" fmla="val 8333"/>
            <a:gd name="adj2" fmla="val 35535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0.25994</cdr:x>
      <cdr:y>0.46099</cdr:y>
    </cdr:from>
    <cdr:to>
      <cdr:x>0.33366</cdr:x>
      <cdr:y>0.52065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B6F5B9E8-5BE1-2F44-B7E3-91B614C6E11F}"/>
            </a:ext>
          </a:extLst>
        </cdr:cNvPr>
        <cdr:cNvSpPr txBox="1"/>
      </cdr:nvSpPr>
      <cdr:spPr>
        <a:xfrm xmlns:a="http://schemas.openxmlformats.org/drawingml/2006/main">
          <a:off x="2330654" y="2379866"/>
          <a:ext cx="661024" cy="308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/>
            <a:t>11%</a:t>
          </a:r>
        </a:p>
      </cdr:txBody>
    </cdr:sp>
  </cdr:relSizeAnchor>
  <cdr:relSizeAnchor xmlns:cdr="http://schemas.openxmlformats.org/drawingml/2006/chartDrawing">
    <cdr:from>
      <cdr:x>0.72826</cdr:x>
      <cdr:y>0.41935</cdr:y>
    </cdr:from>
    <cdr:to>
      <cdr:x>0.78875</cdr:x>
      <cdr:y>0.48031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49177A45-A937-3142-B7F0-B5D2BD887F8B}"/>
            </a:ext>
          </a:extLst>
        </cdr:cNvPr>
        <cdr:cNvSpPr txBox="1"/>
      </cdr:nvSpPr>
      <cdr:spPr>
        <a:xfrm xmlns:a="http://schemas.openxmlformats.org/drawingml/2006/main">
          <a:off x="6529745" y="2164905"/>
          <a:ext cx="542378" cy="314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/>
            <a:t>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0.13823</cdr:x>
      <cdr:y>0.14173</cdr:y>
    </cdr:from>
    <cdr:to>
      <cdr:x>0.91459</cdr:x>
      <cdr:y>0.21181</cdr:y>
    </cdr:to>
    <cdr:sp macro="" textlink="">
      <cdr:nvSpPr>
        <cdr:cNvPr id="2" name="Geschweifte Klammer links 1">
          <a:extLst xmlns:a="http://schemas.openxmlformats.org/drawingml/2006/main">
            <a:ext uri="{FF2B5EF4-FFF2-40B4-BE49-F238E27FC236}">
              <a16:creationId xmlns:a16="http://schemas.microsoft.com/office/drawing/2014/main" id="{A232BBE0-477B-E547-95C9-7FF15F453017}"/>
            </a:ext>
          </a:extLst>
        </cdr:cNvPr>
        <cdr:cNvSpPr/>
      </cdr:nvSpPr>
      <cdr:spPr>
        <a:xfrm xmlns:a="http://schemas.openxmlformats.org/drawingml/2006/main" rot="5400000">
          <a:off x="4463934" y="-2367865"/>
          <a:ext cx="428988" cy="6899868"/>
        </a:xfrm>
        <a:prstGeom xmlns:a="http://schemas.openxmlformats.org/drawingml/2006/main" prst="leftBrace">
          <a:avLst>
            <a:gd name="adj1" fmla="val 8333"/>
            <a:gd name="adj2" fmla="val 46319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0.52886</cdr:x>
      <cdr:y>0.07712</cdr:y>
    </cdr:from>
    <cdr:to>
      <cdr:x>0.60459</cdr:x>
      <cdr:y>0.15472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8C466DA6-420B-EC4A-9E9A-BA8C5712FB29}"/>
            </a:ext>
          </a:extLst>
        </cdr:cNvPr>
        <cdr:cNvSpPr txBox="1"/>
      </cdr:nvSpPr>
      <cdr:spPr>
        <a:xfrm xmlns:a="http://schemas.openxmlformats.org/drawingml/2006/main">
          <a:off x="4693305" y="471081"/>
          <a:ext cx="672051" cy="474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/>
            <a:t>21%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99BA4-7397-3C4C-B3D6-3F89CB0D03E0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301D1-E5FC-4A40-BAAA-377352C700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12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7:52:4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7:53:11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0AF19-6C89-AD45-A42F-5A10F699C3AC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2B797-0EB6-684C-828D-2B4EB7CDE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52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250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39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746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19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8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46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36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29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5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10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6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B797-0EB6-684C-828D-2B4EB7CDE12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19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2958-734A-9141-912B-AA18D78A7EC2}" type="datetime1">
              <a:rPr lang="de-AT" smtClean="0"/>
              <a:t>22.12.2020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47C5-5FBC-0641-B591-E6EF7EC519B1}" type="datetime1">
              <a:rPr lang="de-AT" smtClean="0"/>
              <a:t>22.12.2020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0D5A-10B2-CD4B-A835-632B2C376D0D}" type="datetime1">
              <a:rPr lang="de-AT" smtClean="0"/>
              <a:t>22.12.2020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5DE3-5E29-CD45-A2D5-5FB61F5F219F}" type="datetime1">
              <a:rPr lang="de-AT" smtClean="0"/>
              <a:t>22.12.2020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88BE-7358-DF46-A464-82F649E7B984}" type="datetime1">
              <a:rPr lang="de-AT" smtClean="0"/>
              <a:t>22.12.2020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752-7204-9545-B20A-2256D2B0DB46}" type="datetime1">
              <a:rPr lang="de-AT" smtClean="0"/>
              <a:t>22.12.2020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310-DD57-5B4B-B01E-0EF162B615E7}" type="datetime1">
              <a:rPr lang="de-AT" smtClean="0"/>
              <a:t>22.12.2020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622-CCA9-3946-B2B5-2D81D6979887}" type="datetime1">
              <a:rPr lang="de-AT" smtClean="0"/>
              <a:t>22.12.2020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79D-F04F-4C41-8798-526FD18B0629}" type="datetime1">
              <a:rPr lang="de-AT" smtClean="0"/>
              <a:t>22.12.2020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7C71-B690-114A-8FB2-608060362604}" type="datetime1">
              <a:rPr lang="de-AT" smtClean="0"/>
              <a:t>22.12.2020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FE5-362C-B345-902C-F42C9A73C1B8}" type="datetime1">
              <a:rPr lang="de-AT" smtClean="0"/>
              <a:t>22.12.2020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592C-33E0-E849-9494-F1370200CF38}" type="datetime1">
              <a:rPr lang="de-AT" smtClean="0"/>
              <a:t>22.12.2020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Berg, Gebäude, groß enthält.&#10;&#10;Automatisch generierte Beschreibung">
            <a:extLst>
              <a:ext uri="{FF2B5EF4-FFF2-40B4-BE49-F238E27FC236}">
                <a16:creationId xmlns:a16="http://schemas.microsoft.com/office/drawing/2014/main" id="{3E185A82-8524-4C4F-AF71-36307D18F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7650"/>
            <a:ext cx="10382963" cy="6916338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41CC8C4D-79E3-FB42-9F8F-0704931A9255}"/>
              </a:ext>
            </a:extLst>
          </p:cNvPr>
          <p:cNvSpPr/>
          <p:nvPr/>
        </p:nvSpPr>
        <p:spPr>
          <a:xfrm>
            <a:off x="10114859" y="-5523"/>
            <a:ext cx="1933574" cy="6863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B4203CB-E72E-074F-B04C-61DA80A22B21}"/>
              </a:ext>
            </a:extLst>
          </p:cNvPr>
          <p:cNvSpPr/>
          <p:nvPr/>
        </p:nvSpPr>
        <p:spPr>
          <a:xfrm>
            <a:off x="6596062" y="4014788"/>
            <a:ext cx="5595938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E7FE49A-BBDC-1945-8B5C-82B3560DF11B}"/>
              </a:ext>
            </a:extLst>
          </p:cNvPr>
          <p:cNvSpPr txBox="1"/>
          <p:nvPr/>
        </p:nvSpPr>
        <p:spPr>
          <a:xfrm>
            <a:off x="6765130" y="4782978"/>
            <a:ext cx="416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Times" pitchFamily="2" charset="0"/>
              </a:rPr>
              <a:t>Budgetanalyse Winterthur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CD077FE-E53E-224A-BDBD-28D071F67B6D}"/>
              </a:ext>
            </a:extLst>
          </p:cNvPr>
          <p:cNvSpPr txBox="1"/>
          <p:nvPr/>
        </p:nvSpPr>
        <p:spPr>
          <a:xfrm>
            <a:off x="6765131" y="5367186"/>
            <a:ext cx="416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Darstellung der Rechnungen und Budgets</a:t>
            </a:r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B7C8DF8C-7E63-7743-8554-8E52CECD2BE0}"/>
              </a:ext>
            </a:extLst>
          </p:cNvPr>
          <p:cNvCxnSpPr>
            <a:cxnSpLocks/>
          </p:cNvCxnSpPr>
          <p:nvPr/>
        </p:nvCxnSpPr>
        <p:spPr>
          <a:xfrm>
            <a:off x="6765131" y="5306198"/>
            <a:ext cx="335041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3" descr="Logo&#10;&#10;Description automatically generated">
            <a:extLst>
              <a:ext uri="{FF2B5EF4-FFF2-40B4-BE49-F238E27FC236}">
                <a16:creationId xmlns:a16="http://schemas.microsoft.com/office/drawing/2014/main" id="{1206725E-A2D9-3943-B8D1-47569AB82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085" y="423774"/>
            <a:ext cx="998254" cy="485497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B307344A-63AD-FD45-B83E-AB981C90F1B7}"/>
              </a:ext>
            </a:extLst>
          </p:cNvPr>
          <p:cNvSpPr/>
          <p:nvPr/>
        </p:nvSpPr>
        <p:spPr>
          <a:xfrm>
            <a:off x="6226967" y="4216505"/>
            <a:ext cx="164544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22.12.2020</a:t>
            </a:r>
            <a:endParaRPr lang="de-DE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B59E57-9FD0-2643-AED6-BE30ED54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9</a:t>
            </a:fld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77C64FC-D92E-D847-A8CA-9777925C968C}"/>
              </a:ext>
            </a:extLst>
          </p:cNvPr>
          <p:cNvSpPr txBox="1">
            <a:spLocks/>
          </p:cNvSpPr>
          <p:nvPr/>
        </p:nvSpPr>
        <p:spPr>
          <a:xfrm>
            <a:off x="305982" y="-4691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Gesamtkosten im Vergleich zu Anstellungen</a:t>
            </a:r>
          </a:p>
        </p:txBody>
      </p:sp>
      <p:sp>
        <p:nvSpPr>
          <p:cNvPr id="16" name="Freeform 50">
            <a:extLst>
              <a:ext uri="{FF2B5EF4-FFF2-40B4-BE49-F238E27FC236}">
                <a16:creationId xmlns:a16="http://schemas.microsoft.com/office/drawing/2014/main" id="{CF4AB89E-8AE4-AC47-BE5C-BA3554853B00}"/>
              </a:ext>
            </a:extLst>
          </p:cNvPr>
          <p:cNvSpPr/>
          <p:nvPr/>
        </p:nvSpPr>
        <p:spPr>
          <a:xfrm rot="10800000">
            <a:off x="2250041" y="5457570"/>
            <a:ext cx="7535090" cy="898780"/>
          </a:xfrm>
          <a:custGeom>
            <a:avLst/>
            <a:gdLst>
              <a:gd name="connsiteX0" fmla="*/ 477300 w 4139421"/>
              <a:gd name="connsiteY0" fmla="*/ 0 h 700030"/>
              <a:gd name="connsiteX1" fmla="*/ 3668437 w 4139421"/>
              <a:gd name="connsiteY1" fmla="*/ 0 h 700030"/>
              <a:gd name="connsiteX2" fmla="*/ 4139421 w 4139421"/>
              <a:gd name="connsiteY2" fmla="*/ 700030 h 700030"/>
              <a:gd name="connsiteX3" fmla="*/ 0 w 4139421"/>
              <a:gd name="connsiteY3" fmla="*/ 700030 h 7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421" h="700030">
                <a:moveTo>
                  <a:pt x="477300" y="0"/>
                </a:moveTo>
                <a:lnTo>
                  <a:pt x="3668437" y="0"/>
                </a:lnTo>
                <a:lnTo>
                  <a:pt x="4139421" y="700030"/>
                </a:lnTo>
                <a:lnTo>
                  <a:pt x="0" y="700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60">
            <a:extLst>
              <a:ext uri="{FF2B5EF4-FFF2-40B4-BE49-F238E27FC236}">
                <a16:creationId xmlns:a16="http://schemas.microsoft.com/office/drawing/2014/main" id="{F47E99C5-0E0B-AE46-8F58-C726A1173E7A}"/>
              </a:ext>
            </a:extLst>
          </p:cNvPr>
          <p:cNvSpPr txBox="1"/>
          <p:nvPr/>
        </p:nvSpPr>
        <p:spPr>
          <a:xfrm>
            <a:off x="3356279" y="5761955"/>
            <a:ext cx="568261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err="1">
                <a:solidFill>
                  <a:schemeClr val="bg1"/>
                </a:solidFill>
                <a:latin typeface="Helvetica Neue"/>
              </a:rPr>
              <a:t>Kosten</a:t>
            </a:r>
            <a:r>
              <a:rPr lang="en-US" sz="1400" b="1">
                <a:solidFill>
                  <a:schemeClr val="bg1"/>
                </a:solidFill>
                <a:latin typeface="Helvetica Neue"/>
              </a:rPr>
              <a:t> pro </a:t>
            </a:r>
            <a:r>
              <a:rPr lang="en-US" sz="1400" b="1" err="1">
                <a:solidFill>
                  <a:schemeClr val="bg1"/>
                </a:solidFill>
                <a:latin typeface="Helvetica Neue"/>
              </a:rPr>
              <a:t>Anstellung</a:t>
            </a:r>
            <a:r>
              <a:rPr lang="en-US" sz="1400" b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Helvetica Neue"/>
              </a:rPr>
              <a:t>steigen</a:t>
            </a:r>
            <a:r>
              <a:rPr lang="en-US" sz="1400" b="1">
                <a:solidFill>
                  <a:schemeClr val="bg1"/>
                </a:solidFill>
                <a:latin typeface="Helvetica Neue"/>
              </a:rPr>
              <a:t> linear </a:t>
            </a:r>
            <a:r>
              <a:rPr lang="en-US" sz="1400" b="1" err="1">
                <a:solidFill>
                  <a:schemeClr val="bg1"/>
                </a:solidFill>
                <a:latin typeface="Helvetica Neue"/>
              </a:rPr>
              <a:t>zu</a:t>
            </a:r>
            <a:r>
              <a:rPr lang="en-US" sz="1400" b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Helvetica Neue"/>
              </a:rPr>
              <a:t>Gesamtkosten</a:t>
            </a:r>
            <a:endParaRPr lang="en-US" sz="1400" b="1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4A66C8F-D48E-3047-970F-90173B6E2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814960"/>
              </p:ext>
            </p:extLst>
          </p:nvPr>
        </p:nvGraphicFramePr>
        <p:xfrm>
          <a:off x="435935" y="1131746"/>
          <a:ext cx="11355572" cy="422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74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A6D3D4-153A-F647-A113-3E4093ED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5A0F39A-5D67-764D-AF56-72F2EFF87472}"/>
              </a:ext>
            </a:extLst>
          </p:cNvPr>
          <p:cNvSpPr txBox="1">
            <a:spLocks/>
          </p:cNvSpPr>
          <p:nvPr/>
        </p:nvSpPr>
        <p:spPr>
          <a:xfrm>
            <a:off x="305982" y="170121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Anstellungen und relativierte Kosten 2018</a:t>
            </a:r>
          </a:p>
        </p:txBody>
      </p:sp>
      <p:sp>
        <p:nvSpPr>
          <p:cNvPr id="7" name="Shape 1021">
            <a:extLst>
              <a:ext uri="{FF2B5EF4-FFF2-40B4-BE49-F238E27FC236}">
                <a16:creationId xmlns:a16="http://schemas.microsoft.com/office/drawing/2014/main" id="{C92677BC-20D9-5045-85F4-24ACB3AC19A4}"/>
              </a:ext>
            </a:extLst>
          </p:cNvPr>
          <p:cNvSpPr/>
          <p:nvPr/>
        </p:nvSpPr>
        <p:spPr>
          <a:xfrm>
            <a:off x="584518" y="2181039"/>
            <a:ext cx="1785379" cy="712452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de-DE" sz="1200" spc="-41">
                <a:solidFill>
                  <a:srgbClr val="FFFFFF"/>
                </a:solidFill>
                <a:latin typeface="Helvetica Neue"/>
                <a:sym typeface="Rajdhani Semibold"/>
              </a:rPr>
              <a:t>Hohe Kosten, weil CHF 187 Mio. Kosten/ 240 Anstellungen</a:t>
            </a:r>
            <a:endParaRPr lang="de-DE" sz="1200" b="1" spc="-41" dirty="0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sp>
        <p:nvSpPr>
          <p:cNvPr id="8" name="Shape 1021">
            <a:extLst>
              <a:ext uri="{FF2B5EF4-FFF2-40B4-BE49-F238E27FC236}">
                <a16:creationId xmlns:a16="http://schemas.microsoft.com/office/drawing/2014/main" id="{6C783097-4A49-D748-B73A-583164A9450C}"/>
              </a:ext>
            </a:extLst>
          </p:cNvPr>
          <p:cNvSpPr/>
          <p:nvPr/>
        </p:nvSpPr>
        <p:spPr>
          <a:xfrm>
            <a:off x="584518" y="1687348"/>
            <a:ext cx="1785379" cy="5773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b="1" spc="-41" err="1">
                <a:solidFill>
                  <a:srgbClr val="FFFFFF"/>
                </a:solidFill>
                <a:latin typeface="Helvetica Neue"/>
                <a:ea typeface="Rajdhani Semibold"/>
                <a:cs typeface="Raleway"/>
                <a:sym typeface="Rajdhani Semibold"/>
              </a:rPr>
              <a:t>Finanzen</a:t>
            </a:r>
            <a:endParaRPr sz="1100" b="1" spc="-41" dirty="0">
              <a:solidFill>
                <a:srgbClr val="FFFFFF"/>
              </a:solidFill>
              <a:latin typeface="Raleway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9" name="Shape 1021">
            <a:extLst>
              <a:ext uri="{FF2B5EF4-FFF2-40B4-BE49-F238E27FC236}">
                <a16:creationId xmlns:a16="http://schemas.microsoft.com/office/drawing/2014/main" id="{1CFA4D2E-1A1E-AF47-A2CA-464986CEDC9D}"/>
              </a:ext>
            </a:extLst>
          </p:cNvPr>
          <p:cNvSpPr/>
          <p:nvPr/>
        </p:nvSpPr>
        <p:spPr>
          <a:xfrm>
            <a:off x="584518" y="3793912"/>
            <a:ext cx="1785379" cy="53697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de-DE" sz="1200" spc="-41">
                <a:solidFill>
                  <a:srgbClr val="FFFFFF"/>
                </a:solidFill>
                <a:latin typeface="Hele"/>
                <a:sym typeface="Rajdhani Semibold"/>
              </a:rPr>
              <a:t>Hohe Kosten, weil CHF 187 Mio. Kosten/ 240 Anstellungen</a:t>
            </a:r>
            <a:endParaRPr sz="1200" b="1" spc="-41" dirty="0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sp>
        <p:nvSpPr>
          <p:cNvPr id="10" name="Shape 1021">
            <a:extLst>
              <a:ext uri="{FF2B5EF4-FFF2-40B4-BE49-F238E27FC236}">
                <a16:creationId xmlns:a16="http://schemas.microsoft.com/office/drawing/2014/main" id="{054B579B-58B2-0740-86F2-935D8BAB96C7}"/>
              </a:ext>
            </a:extLst>
          </p:cNvPr>
          <p:cNvSpPr/>
          <p:nvPr/>
        </p:nvSpPr>
        <p:spPr>
          <a:xfrm>
            <a:off x="584518" y="3275759"/>
            <a:ext cx="1785379" cy="51815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sz="1600" b="1" spc="-41" err="1">
                <a:solidFill>
                  <a:srgbClr val="FFFFFF"/>
                </a:solidFill>
                <a:latin typeface="Hele"/>
                <a:ea typeface="Rajdhani Semibold"/>
                <a:cs typeface="Raleway"/>
                <a:sym typeface="Rajdhani Semibold"/>
              </a:rPr>
              <a:t>Technische</a:t>
            </a:r>
            <a:r>
              <a:rPr lang="en-US" sz="1600" b="1" spc="-41">
                <a:solidFill>
                  <a:srgbClr val="FFFFFF"/>
                </a:solidFill>
                <a:latin typeface="Hele"/>
                <a:ea typeface="Rajdhani Semibold"/>
                <a:cs typeface="Raleway"/>
                <a:sym typeface="Rajdhani Semibold"/>
              </a:rPr>
              <a:t> Betriebe</a:t>
            </a:r>
            <a:endParaRPr sz="1600" b="1" spc="-41" dirty="0">
              <a:solidFill>
                <a:srgbClr val="FFFFFF"/>
              </a:solidFill>
              <a:latin typeface="Raleway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11" name="Shape 1021">
            <a:extLst>
              <a:ext uri="{FF2B5EF4-FFF2-40B4-BE49-F238E27FC236}">
                <a16:creationId xmlns:a16="http://schemas.microsoft.com/office/drawing/2014/main" id="{ED368826-69E7-6D41-A64E-9C82F03C7DC7}"/>
              </a:ext>
            </a:extLst>
          </p:cNvPr>
          <p:cNvSpPr/>
          <p:nvPr/>
        </p:nvSpPr>
        <p:spPr>
          <a:xfrm>
            <a:off x="584518" y="5210577"/>
            <a:ext cx="1785379" cy="536978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de-DE" sz="1200" spc="-41">
                <a:solidFill>
                  <a:srgbClr val="FFFFFF"/>
                </a:solidFill>
                <a:latin typeface="Helvetica Neue"/>
                <a:sym typeface="Rajdhani Semibold"/>
              </a:rPr>
              <a:t>Hohe Kosten, zwar nur CHF 10 </a:t>
            </a:r>
            <a:r>
              <a:rPr lang="de-DE" sz="1200" spc="-41" err="1">
                <a:solidFill>
                  <a:srgbClr val="FFFFFF"/>
                </a:solidFill>
                <a:latin typeface="Helvetica Neue"/>
                <a:sym typeface="Rajdhani Semibold"/>
              </a:rPr>
              <a:t>Mio</a:t>
            </a:r>
            <a:r>
              <a:rPr lang="de-DE" sz="1200" spc="-41">
                <a:solidFill>
                  <a:srgbClr val="FFFFFF"/>
                </a:solidFill>
                <a:latin typeface="Helvetica Neue"/>
                <a:sym typeface="Rajdhani Semibold"/>
              </a:rPr>
              <a:t> Kosten aber nur 18 Mitarbeiter</a:t>
            </a:r>
            <a:endParaRPr sz="1200" b="1" spc="-41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sp>
        <p:nvSpPr>
          <p:cNvPr id="12" name="Shape 1021">
            <a:extLst>
              <a:ext uri="{FF2B5EF4-FFF2-40B4-BE49-F238E27FC236}">
                <a16:creationId xmlns:a16="http://schemas.microsoft.com/office/drawing/2014/main" id="{4B9949C0-6E40-6943-A0E2-C9FF8AE86A6D}"/>
              </a:ext>
            </a:extLst>
          </p:cNvPr>
          <p:cNvSpPr/>
          <p:nvPr/>
        </p:nvSpPr>
        <p:spPr>
          <a:xfrm>
            <a:off x="584518" y="4688886"/>
            <a:ext cx="1785379" cy="5369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b="1" spc="-41" err="1">
                <a:solidFill>
                  <a:srgbClr val="FFFFFF"/>
                </a:solidFill>
                <a:latin typeface="Raleway"/>
                <a:sym typeface="Rajdhani Semibold"/>
              </a:rPr>
              <a:t>Stadtkanzlei</a:t>
            </a:r>
            <a:endParaRPr lang="en-US" b="1" spc="-41">
              <a:solidFill>
                <a:srgbClr val="FFFFFF"/>
              </a:solidFill>
              <a:latin typeface="Raleway"/>
              <a:sym typeface="Rajdhani Semibold"/>
            </a:endParaRPr>
          </a:p>
          <a:p>
            <a:pPr lvl="0" algn="ctr">
              <a:lnSpc>
                <a:spcPct val="90000"/>
              </a:lnSpc>
              <a:defRPr sz="1800"/>
            </a:pPr>
            <a:r>
              <a:rPr lang="en-US" sz="1050" spc="-41">
                <a:solidFill>
                  <a:srgbClr val="FFFFFF"/>
                </a:solidFill>
                <a:latin typeface="Raleway"/>
                <a:sym typeface="Rajdhani Semibold"/>
              </a:rPr>
              <a:t>(</a:t>
            </a:r>
            <a:r>
              <a:rPr lang="en-US" sz="1050" spc="-41" err="1">
                <a:solidFill>
                  <a:srgbClr val="FFFFFF"/>
                </a:solidFill>
                <a:latin typeface="Raleway"/>
                <a:sym typeface="Rajdhani Semibold"/>
              </a:rPr>
              <a:t>unabhängig</a:t>
            </a:r>
            <a:r>
              <a:rPr lang="en-US" sz="1050" spc="-41">
                <a:solidFill>
                  <a:srgbClr val="FFFFFF"/>
                </a:solidFill>
                <a:latin typeface="Raleway"/>
                <a:sym typeface="Rajdhani Semibold"/>
              </a:rPr>
              <a:t> von </a:t>
            </a:r>
            <a:r>
              <a:rPr lang="en-US" sz="1050" spc="-41" err="1">
                <a:solidFill>
                  <a:srgbClr val="FFFFFF"/>
                </a:solidFill>
                <a:latin typeface="Raleway"/>
                <a:sym typeface="Rajdhani Semibold"/>
              </a:rPr>
              <a:t>Behörden</a:t>
            </a:r>
            <a:r>
              <a:rPr lang="en-US" sz="1050" spc="-41">
                <a:solidFill>
                  <a:srgbClr val="FFFFFF"/>
                </a:solidFill>
                <a:latin typeface="Raleway"/>
                <a:sym typeface="Rajdhani Semibold"/>
              </a:rPr>
              <a:t>)</a:t>
            </a:r>
            <a:endParaRPr sz="1050" spc="-41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0B63D72C-67ED-D242-AF4A-C7D2227AD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613300"/>
              </p:ext>
            </p:extLst>
          </p:nvPr>
        </p:nvGraphicFramePr>
        <p:xfrm>
          <a:off x="2884620" y="1098754"/>
          <a:ext cx="9034477" cy="464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Freeform 50">
            <a:extLst>
              <a:ext uri="{FF2B5EF4-FFF2-40B4-BE49-F238E27FC236}">
                <a16:creationId xmlns:a16="http://schemas.microsoft.com/office/drawing/2014/main" id="{E3DB75F5-F739-7640-92AA-428B8B864424}"/>
              </a:ext>
            </a:extLst>
          </p:cNvPr>
          <p:cNvSpPr/>
          <p:nvPr/>
        </p:nvSpPr>
        <p:spPr>
          <a:xfrm rot="10800000">
            <a:off x="3818710" y="5760166"/>
            <a:ext cx="7535090" cy="626526"/>
          </a:xfrm>
          <a:custGeom>
            <a:avLst/>
            <a:gdLst>
              <a:gd name="connsiteX0" fmla="*/ 477300 w 4139421"/>
              <a:gd name="connsiteY0" fmla="*/ 0 h 700030"/>
              <a:gd name="connsiteX1" fmla="*/ 3668437 w 4139421"/>
              <a:gd name="connsiteY1" fmla="*/ 0 h 700030"/>
              <a:gd name="connsiteX2" fmla="*/ 4139421 w 4139421"/>
              <a:gd name="connsiteY2" fmla="*/ 700030 h 700030"/>
              <a:gd name="connsiteX3" fmla="*/ 0 w 4139421"/>
              <a:gd name="connsiteY3" fmla="*/ 700030 h 7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421" h="700030">
                <a:moveTo>
                  <a:pt x="477300" y="0"/>
                </a:moveTo>
                <a:lnTo>
                  <a:pt x="3668437" y="0"/>
                </a:lnTo>
                <a:lnTo>
                  <a:pt x="4139421" y="700030"/>
                </a:lnTo>
                <a:lnTo>
                  <a:pt x="0" y="700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7F8FDE-B9C3-C841-AA5B-21ED7B499A63}"/>
              </a:ext>
            </a:extLst>
          </p:cNvPr>
          <p:cNvSpPr txBox="1"/>
          <p:nvPr/>
        </p:nvSpPr>
        <p:spPr>
          <a:xfrm>
            <a:off x="6239540" y="5764549"/>
            <a:ext cx="59524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pc="-41">
                <a:solidFill>
                  <a:srgbClr val="FFFFFF"/>
                </a:solidFill>
                <a:latin typeface="Helvetica Neue"/>
                <a:sym typeface="Rajdhani Semibold"/>
              </a:rPr>
              <a:t>Kosten der einzelnen Departments/ </a:t>
            </a:r>
            <a:endParaRPr lang="de-DE" b="1" spc="-41" dirty="0">
              <a:solidFill>
                <a:srgbClr val="FFFFFF"/>
              </a:solidFill>
              <a:latin typeface="Raleway"/>
              <a:sym typeface="Rajdhani Semibold"/>
            </a:endParaRPr>
          </a:p>
          <a:p>
            <a:r>
              <a:rPr lang="de-DE" spc="-41">
                <a:solidFill>
                  <a:srgbClr val="FFFFFF"/>
                </a:solidFill>
                <a:latin typeface="Helvetica Neue"/>
                <a:sym typeface="Rajdhani Semibold"/>
              </a:rPr>
              <a:t>Anstellungen der einzelnen Departments</a:t>
            </a:r>
            <a:endParaRPr lang="de-DE" b="1" spc="-41" dirty="0">
              <a:solidFill>
                <a:srgbClr val="FFFFFF"/>
              </a:solidFill>
              <a:latin typeface="Raleway"/>
              <a:sym typeface="Rajdhani Semibold"/>
            </a:endParaRP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C443F-9885-D94C-8FEA-2A8634FFDE3E}"/>
              </a:ext>
            </a:extLst>
          </p:cNvPr>
          <p:cNvSpPr txBox="1"/>
          <p:nvPr/>
        </p:nvSpPr>
        <p:spPr>
          <a:xfrm>
            <a:off x="4834639" y="5857916"/>
            <a:ext cx="12530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pc="-41" err="1">
                <a:solidFill>
                  <a:srgbClr val="FFFFFF"/>
                </a:solidFill>
                <a:latin typeface="Helvetica Neue"/>
                <a:ea typeface="Rajdhani Semibold"/>
                <a:cs typeface="Raleway"/>
                <a:sym typeface="Rajdhani Semibold"/>
              </a:rPr>
              <a:t>Rechnung</a:t>
            </a:r>
            <a:r>
              <a:rPr lang="en-US" spc="-41">
                <a:solidFill>
                  <a:srgbClr val="FFFFFF"/>
                </a:solidFill>
                <a:latin typeface="Helvetica Neue"/>
                <a:ea typeface="Rajdhani Semibold"/>
                <a:cs typeface="Raleway"/>
                <a:sym typeface="Rajdhani Semibold"/>
              </a:rPr>
              <a:t>: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9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F4B71372-AD5D-47A2-BA2F-517995D4FBA9}"/>
              </a:ext>
            </a:extLst>
          </p:cNvPr>
          <p:cNvSpPr>
            <a:spLocks/>
          </p:cNvSpPr>
          <p:nvPr/>
        </p:nvSpPr>
        <p:spPr bwMode="auto">
          <a:xfrm>
            <a:off x="1231418" y="3555360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D9D9D9"/>
          </a:solidFill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6FDB7A62-8796-1E4E-89F9-6F737A6EFA93}"/>
              </a:ext>
            </a:extLst>
          </p:cNvPr>
          <p:cNvSpPr>
            <a:spLocks/>
          </p:cNvSpPr>
          <p:nvPr/>
        </p:nvSpPr>
        <p:spPr bwMode="auto">
          <a:xfrm>
            <a:off x="305981" y="1817696"/>
            <a:ext cx="2043813" cy="203191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accent2"/>
          </a:solidFill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D2402D0-076A-8E41-9593-8D3C54010522}"/>
              </a:ext>
            </a:extLst>
          </p:cNvPr>
          <p:cNvSpPr txBox="1"/>
          <p:nvPr/>
        </p:nvSpPr>
        <p:spPr>
          <a:xfrm>
            <a:off x="575329" y="2539394"/>
            <a:ext cx="1631241" cy="756682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Durchschnittliche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Kosten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unter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Yvonne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Beutler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Referenz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zu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Verena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Gick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sind</a:t>
            </a:r>
            <a:r>
              <a:rPr lang="en-US" sz="105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um 11% </a:t>
            </a:r>
            <a:r>
              <a:rPr lang="en-US" sz="105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gestiegen</a:t>
            </a:r>
            <a:endParaRPr lang="en-US" sz="105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C83A032-14F8-7541-92E3-77C84F3D4437}"/>
              </a:ext>
            </a:extLst>
          </p:cNvPr>
          <p:cNvSpPr txBox="1"/>
          <p:nvPr/>
        </p:nvSpPr>
        <p:spPr>
          <a:xfrm>
            <a:off x="669995" y="2157182"/>
            <a:ext cx="1315779" cy="2954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150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Yvonne Beutler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FB8055D9-A08F-434A-AD3E-370EBF4E1CEF}"/>
              </a:ext>
            </a:extLst>
          </p:cNvPr>
          <p:cNvSpPr txBox="1"/>
          <p:nvPr/>
        </p:nvSpPr>
        <p:spPr>
          <a:xfrm>
            <a:off x="1241920" y="3927017"/>
            <a:ext cx="2105429" cy="353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b="1" spc="150">
                <a:latin typeface="Helvetica Neue"/>
                <a:ea typeface="Titillium" charset="0"/>
                <a:cs typeface="Titillium" charset="0"/>
              </a:rPr>
              <a:t>Kaspar Bopp</a:t>
            </a:r>
            <a:endParaRPr lang="en-US" sz="1200" b="1" spc="150">
              <a:latin typeface="Titillium"/>
              <a:ea typeface="Titillium" charset="0"/>
              <a:cs typeface="Titillium" charset="0"/>
            </a:endParaRPr>
          </a:p>
          <a:p>
            <a:pPr algn="ctr"/>
            <a:r>
              <a:rPr lang="en-US" sz="1050">
                <a:latin typeface="Helvetica Neue"/>
                <a:ea typeface="Titillium" charset="0"/>
                <a:cs typeface="Titillium" charset="0"/>
              </a:rPr>
              <a:t>(Hat Budget </a:t>
            </a:r>
            <a:r>
              <a:rPr lang="en-US" sz="1050" err="1">
                <a:latin typeface="Helvetica Neue"/>
                <a:ea typeface="Titillium" charset="0"/>
                <a:cs typeface="Titillium" charset="0"/>
              </a:rPr>
              <a:t>nicht</a:t>
            </a:r>
            <a:r>
              <a:rPr lang="en-US" sz="1050">
                <a:latin typeface="Helvetica Neue"/>
                <a:ea typeface="Titillium" charset="0"/>
                <a:cs typeface="Titillium" charset="0"/>
              </a:rPr>
              <a:t> </a:t>
            </a:r>
            <a:r>
              <a:rPr lang="en-US" sz="1050" err="1">
                <a:latin typeface="Helvetica Neue"/>
                <a:ea typeface="Titillium" charset="0"/>
                <a:cs typeface="Titillium" charset="0"/>
              </a:rPr>
              <a:t>geschrieben</a:t>
            </a:r>
            <a:r>
              <a:rPr lang="en-US" sz="1100" spc="150">
                <a:latin typeface="Helvetica Neue"/>
                <a:ea typeface="Titillium" charset="0"/>
                <a:cs typeface="Titillium" charset="0"/>
              </a:rPr>
              <a:t>)</a:t>
            </a:r>
            <a:endParaRPr lang="en-US" sz="1100" spc="150">
              <a:latin typeface="Titillium"/>
              <a:ea typeface="Titillium" charset="0"/>
              <a:cs typeface="Titillium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C4411C2-E1A8-9140-8619-3BCCBDF2D081}"/>
              </a:ext>
            </a:extLst>
          </p:cNvPr>
          <p:cNvSpPr txBox="1"/>
          <p:nvPr/>
        </p:nvSpPr>
        <p:spPr>
          <a:xfrm>
            <a:off x="1394461" y="4427680"/>
            <a:ext cx="1800349" cy="812530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err="1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Durchschnittliche</a:t>
            </a:r>
            <a:r>
              <a:rPr lang="en-US" sz="1100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 Kosten </a:t>
            </a:r>
            <a:r>
              <a:rPr lang="en-US" sz="1100" err="1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unter</a:t>
            </a:r>
            <a:r>
              <a:rPr lang="en-US" sz="1100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 Kaspar Bopp in </a:t>
            </a:r>
            <a:r>
              <a:rPr lang="en-US" sz="1100" err="1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Referenz</a:t>
            </a:r>
            <a:r>
              <a:rPr lang="en-US" sz="1100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 </a:t>
            </a:r>
            <a:r>
              <a:rPr lang="en-US" sz="1100" err="1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zu</a:t>
            </a:r>
            <a:r>
              <a:rPr lang="en-US" sz="1100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 Yvonne Beutler </a:t>
            </a:r>
            <a:r>
              <a:rPr lang="en-US" sz="1100" err="1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sind</a:t>
            </a:r>
            <a:r>
              <a:rPr lang="en-US" sz="1100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 um 4% </a:t>
            </a:r>
            <a:r>
              <a:rPr lang="en-US" sz="1100" err="1">
                <a:solidFill>
                  <a:schemeClr val="tx1">
                    <a:alpha val="60000"/>
                  </a:schemeClr>
                </a:solidFill>
                <a:latin typeface="Helvetica Neue"/>
                <a:ea typeface="Titillium" charset="0"/>
                <a:cs typeface="Titillium" charset="0"/>
              </a:rPr>
              <a:t>gefallen</a:t>
            </a:r>
            <a:endParaRPr lang="en-US" sz="110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D2FF751-834C-344D-A802-E069DF9F5ABC}"/>
              </a:ext>
            </a:extLst>
          </p:cNvPr>
          <p:cNvSpPr txBox="1"/>
          <p:nvPr/>
        </p:nvSpPr>
        <p:spPr>
          <a:xfrm rot="16200000">
            <a:off x="10271051" y="4642515"/>
            <a:ext cx="255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F220BF4-B3D9-F445-AFCB-F8428F24177B}"/>
              </a:ext>
            </a:extLst>
          </p:cNvPr>
          <p:cNvSpPr txBox="1">
            <a:spLocks/>
          </p:cNvSpPr>
          <p:nvPr/>
        </p:nvSpPr>
        <p:spPr>
          <a:xfrm>
            <a:off x="305981" y="259097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Vergleich der Kostenentwicklung im Department für Finanzen unter verschiedenen Stadträten</a:t>
            </a:r>
          </a:p>
        </p:txBody>
      </p:sp>
      <p:pic>
        <p:nvPicPr>
          <p:cNvPr id="16" name="Picture 3" descr="Logo&#10;&#10;Description automatically generated">
            <a:extLst>
              <a:ext uri="{FF2B5EF4-FFF2-40B4-BE49-F238E27FC236}">
                <a16:creationId xmlns:a16="http://schemas.microsoft.com/office/drawing/2014/main" id="{777B0862-F195-4F09-B1C2-1F81616E9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EE787CE8-5F33-5346-A897-31D44359B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721767"/>
              </p:ext>
            </p:extLst>
          </p:nvPr>
        </p:nvGraphicFramePr>
        <p:xfrm>
          <a:off x="3276993" y="993746"/>
          <a:ext cx="8849503" cy="519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B199653A-DDAA-F149-B21B-1580DF661787}"/>
              </a:ext>
            </a:extLst>
          </p:cNvPr>
          <p:cNvSpPr txBox="1"/>
          <p:nvPr/>
        </p:nvSpPr>
        <p:spPr>
          <a:xfrm rot="16200000">
            <a:off x="10960612" y="4666574"/>
            <a:ext cx="130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94334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EB2B475-BD16-3746-A021-90D4039ECCF6}"/>
              </a:ext>
            </a:extLst>
          </p:cNvPr>
          <p:cNvSpPr txBox="1">
            <a:spLocks/>
          </p:cNvSpPr>
          <p:nvPr/>
        </p:nvSpPr>
        <p:spPr>
          <a:xfrm>
            <a:off x="305982" y="170121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Kostenentwicklung im Department für Schule und Sport unter verschiedenen Stadträten</a:t>
            </a:r>
          </a:p>
        </p:txBody>
      </p:sp>
      <p:pic>
        <p:nvPicPr>
          <p:cNvPr id="13" name="Picture 3" descr="Logo&#10;&#10;Description automatically generated">
            <a:extLst>
              <a:ext uri="{FF2B5EF4-FFF2-40B4-BE49-F238E27FC236}">
                <a16:creationId xmlns:a16="http://schemas.microsoft.com/office/drawing/2014/main" id="{DB02A954-00E6-4504-A823-7C5537A1E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A36DCC6D-88D2-7B4E-B44C-FDF3E6377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335666"/>
              </p:ext>
            </p:extLst>
          </p:nvPr>
        </p:nvGraphicFramePr>
        <p:xfrm>
          <a:off x="66262" y="821191"/>
          <a:ext cx="8953215" cy="601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9">
            <a:extLst>
              <a:ext uri="{FF2B5EF4-FFF2-40B4-BE49-F238E27FC236}">
                <a16:creationId xmlns:a16="http://schemas.microsoft.com/office/drawing/2014/main" id="{0593FBCD-EA20-9A4B-9BBD-70A37367C7B6}"/>
              </a:ext>
            </a:extLst>
          </p:cNvPr>
          <p:cNvGrpSpPr/>
          <p:nvPr/>
        </p:nvGrpSpPr>
        <p:grpSpPr>
          <a:xfrm>
            <a:off x="9147858" y="1253153"/>
            <a:ext cx="2339292" cy="1089232"/>
            <a:chOff x="1790700" y="2395895"/>
            <a:chExt cx="3119055" cy="1452311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6AE8E97E-30B2-804C-8B86-58E2E192F300}"/>
                </a:ext>
              </a:extLst>
            </p:cNvPr>
            <p:cNvSpPr txBox="1"/>
            <p:nvPr/>
          </p:nvSpPr>
          <p:spPr>
            <a:xfrm>
              <a:off x="2714662" y="2395895"/>
              <a:ext cx="2195093" cy="398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spc="150" err="1">
                  <a:latin typeface="Titillium" charset="0"/>
                  <a:ea typeface="Titillium" charset="0"/>
                  <a:cs typeface="Titillium" charset="0"/>
                </a:rPr>
                <a:t>Kosten</a:t>
              </a:r>
              <a:r>
                <a:rPr lang="en-US" sz="1200" b="1" spc="150">
                  <a:latin typeface="Titillium" charset="0"/>
                  <a:ea typeface="Titillium" charset="0"/>
                  <a:cs typeface="Titillium" charset="0"/>
                </a:rPr>
                <a:t> pro </a:t>
              </a:r>
              <a:r>
                <a:rPr lang="en-US" sz="1200" b="1" spc="150" err="1">
                  <a:latin typeface="Titillium" charset="0"/>
                  <a:ea typeface="Titillium" charset="0"/>
                  <a:cs typeface="Titillium" charset="0"/>
                </a:rPr>
                <a:t>Schüler</a:t>
              </a:r>
              <a:r>
                <a:rPr lang="en-US" sz="12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200" b="1" spc="150" err="1">
                  <a:latin typeface="Titillium" charset="0"/>
                  <a:ea typeface="Titillium" charset="0"/>
                  <a:cs typeface="Titillium" charset="0"/>
                </a:rPr>
                <a:t>steigen</a:t>
              </a:r>
              <a:r>
                <a:rPr lang="en-US" sz="1200" b="1" spc="150">
                  <a:latin typeface="Titillium" charset="0"/>
                  <a:ea typeface="Titillium" charset="0"/>
                  <a:cs typeface="Titillium" charset="0"/>
                </a:rPr>
                <a:t> stark</a:t>
              </a:r>
            </a:p>
          </p:txBody>
        </p: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BB1DCBEF-7E47-E548-8FD1-E05820CC6FB3}"/>
                </a:ext>
              </a:extLst>
            </p:cNvPr>
            <p:cNvSpPr txBox="1"/>
            <p:nvPr/>
          </p:nvSpPr>
          <p:spPr>
            <a:xfrm>
              <a:off x="2714661" y="2865798"/>
              <a:ext cx="2078945" cy="982408"/>
            </a:xfrm>
            <a:prstGeom prst="rect">
              <a:avLst/>
            </a:prstGeom>
            <a:noFill/>
          </p:spPr>
          <p:txBody>
            <a:bodyPr wrap="square" lIns="0" tIns="0" rIns="6858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err="1">
                  <a:latin typeface="Helvetica Neue"/>
                  <a:ea typeface="Titillium" charset="0"/>
                  <a:cs typeface="Titillium" charset="0"/>
                </a:rPr>
                <a:t>Kosten</a:t>
              </a:r>
              <a:r>
                <a:rPr lang="en-US" sz="1050">
                  <a:latin typeface="Helvetica Neue"/>
                  <a:ea typeface="Titillium" charset="0"/>
                  <a:cs typeface="Titillium" charset="0"/>
                </a:rPr>
                <a:t> pro </a:t>
              </a:r>
              <a:r>
                <a:rPr lang="en-US" sz="1050" err="1">
                  <a:latin typeface="Helvetica Neue"/>
                  <a:ea typeface="Titillium" charset="0"/>
                  <a:cs typeface="Titillium" charset="0"/>
                </a:rPr>
                <a:t>Schüler</a:t>
              </a:r>
              <a:r>
                <a:rPr lang="en-US" sz="1050">
                  <a:latin typeface="Helvetica Neue"/>
                  <a:ea typeface="Titillium" charset="0"/>
                  <a:cs typeface="Titillium" charset="0"/>
                </a:rPr>
                <a:t> </a:t>
              </a:r>
              <a:r>
                <a:rPr lang="en-US" sz="1050" err="1">
                  <a:latin typeface="Helvetica Neue"/>
                  <a:ea typeface="Titillium" charset="0"/>
                  <a:cs typeface="Titillium" charset="0"/>
                </a:rPr>
                <a:t>steigen</a:t>
              </a:r>
              <a:r>
                <a:rPr lang="en-US" sz="1050">
                  <a:latin typeface="Helvetica Neue"/>
                  <a:ea typeface="Titillium" charset="0"/>
                  <a:cs typeface="Titillium" charset="0"/>
                </a:rPr>
                <a:t> in 10 Jahren fast 5000 CHF pro </a:t>
              </a:r>
              <a:r>
                <a:rPr lang="en-US" sz="1050" err="1">
                  <a:latin typeface="Helvetica Neue"/>
                  <a:ea typeface="Titillium" charset="0"/>
                  <a:cs typeface="Titillium" charset="0"/>
                </a:rPr>
                <a:t>Schüler</a:t>
              </a:r>
              <a:endParaRPr lang="en-US" sz="1050">
                <a:latin typeface="Helvetica Neue"/>
                <a:ea typeface="Titillium" charset="0"/>
                <a:cs typeface="Titillium" charset="0"/>
              </a:endParaRPr>
            </a:p>
            <a:p>
              <a:pPr>
                <a:lnSpc>
                  <a:spcPct val="120000"/>
                </a:lnSpc>
              </a:pPr>
              <a:endParaRPr lang="en-US" sz="90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D126269D-D91E-8246-82D9-F2358B7F8472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5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latin typeface="Titillium Light" charset="0"/>
                  <a:ea typeface="Titillium Light" charset="0"/>
                  <a:cs typeface="Titillium Light" charset="0"/>
                </a:rPr>
                <a:t>01</a:t>
              </a:r>
            </a:p>
          </p:txBody>
        </p:sp>
        <p:cxnSp>
          <p:nvCxnSpPr>
            <p:cNvPr id="25" name="Straight Connector 26">
              <a:extLst>
                <a:ext uri="{FF2B5EF4-FFF2-40B4-BE49-F238E27FC236}">
                  <a16:creationId xmlns:a16="http://schemas.microsoft.com/office/drawing/2014/main" id="{A84E3E14-D948-044D-B26A-53DA94062FB1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CB4C5AC4-3D68-E74D-A37B-65C937C61D89}"/>
              </a:ext>
            </a:extLst>
          </p:cNvPr>
          <p:cNvGrpSpPr/>
          <p:nvPr/>
        </p:nvGrpSpPr>
        <p:grpSpPr>
          <a:xfrm>
            <a:off x="9553806" y="2784053"/>
            <a:ext cx="2391294" cy="1283131"/>
            <a:chOff x="1790700" y="2395895"/>
            <a:chExt cx="3188391" cy="1710843"/>
          </a:xfrm>
        </p:grpSpPr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9ABA1F53-2340-FD42-855A-4E307E7D3025}"/>
                </a:ext>
              </a:extLst>
            </p:cNvPr>
            <p:cNvSpPr txBox="1"/>
            <p:nvPr/>
          </p:nvSpPr>
          <p:spPr>
            <a:xfrm>
              <a:off x="2714662" y="2493423"/>
              <a:ext cx="1999677" cy="201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spc="150" err="1">
                  <a:latin typeface="Titillium" charset="0"/>
                  <a:ea typeface="Titillium" charset="0"/>
                  <a:cs typeface="Titillium" charset="0"/>
                </a:rPr>
                <a:t>Jürg</a:t>
              </a:r>
              <a:r>
                <a:rPr lang="en-US" sz="12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200" b="1" spc="150" err="1">
                  <a:latin typeface="Titillium" charset="0"/>
                  <a:ea typeface="Titillium" charset="0"/>
                  <a:cs typeface="Titillium" charset="0"/>
                </a:rPr>
                <a:t>Altwegg</a:t>
              </a:r>
              <a:endParaRPr lang="en-US" sz="1200" b="1" spc="150"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4533D0C9-15EC-AF43-8D95-E541D180F116}"/>
                </a:ext>
              </a:extLst>
            </p:cNvPr>
            <p:cNvSpPr txBox="1"/>
            <p:nvPr/>
          </p:nvSpPr>
          <p:spPr>
            <a:xfrm>
              <a:off x="2714661" y="2865798"/>
              <a:ext cx="2264430" cy="1240940"/>
            </a:xfrm>
            <a:prstGeom prst="rect">
              <a:avLst/>
            </a:prstGeom>
            <a:noFill/>
          </p:spPr>
          <p:txBody>
            <a:bodyPr wrap="square" lIns="0" tIns="0" rIns="6858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err="1">
                  <a:latin typeface="Helvetica Neue"/>
                </a:rPr>
                <a:t>Durchschnittliche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Kosten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unter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Jürg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Altwegg</a:t>
              </a:r>
              <a:r>
                <a:rPr lang="en-US" sz="1050">
                  <a:latin typeface="Helvetica Neue"/>
                </a:rPr>
                <a:t> in </a:t>
              </a:r>
              <a:r>
                <a:rPr lang="en-US" sz="1050" err="1">
                  <a:latin typeface="Helvetica Neue"/>
                </a:rPr>
                <a:t>Referenz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zu</a:t>
              </a:r>
              <a:r>
                <a:rPr lang="en-US" sz="1050">
                  <a:latin typeface="Helvetica Neue"/>
                </a:rPr>
                <a:t> Stefan </a:t>
              </a:r>
              <a:r>
                <a:rPr lang="en-US" sz="1050" err="1">
                  <a:latin typeface="Helvetica Neue"/>
                </a:rPr>
                <a:t>Fritischi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sind</a:t>
              </a:r>
              <a:r>
                <a:rPr lang="en-US" sz="1050">
                  <a:latin typeface="Helvetica Neue"/>
                </a:rPr>
                <a:t> um 21% </a:t>
              </a:r>
              <a:r>
                <a:rPr lang="en-US" sz="1050" err="1">
                  <a:latin typeface="Helvetica Neue"/>
                </a:rPr>
                <a:t>gestiegen</a:t>
              </a:r>
              <a:endParaRPr lang="en-US" sz="1050">
                <a:latin typeface="Helvetica Neue"/>
              </a:endParaRPr>
            </a:p>
            <a:p>
              <a:pPr>
                <a:lnSpc>
                  <a:spcPct val="120000"/>
                </a:lnSpc>
              </a:pPr>
              <a:endParaRPr lang="en-US" sz="90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7730E7D8-347D-DB40-90C9-55D54BEA4263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5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latin typeface="Titillium Light" charset="0"/>
                  <a:ea typeface="Titillium Light" charset="0"/>
                  <a:cs typeface="Titillium Light" charset="0"/>
                </a:rPr>
                <a:t>02</a:t>
              </a:r>
            </a:p>
          </p:txBody>
        </p:sp>
        <p:cxnSp>
          <p:nvCxnSpPr>
            <p:cNvPr id="30" name="Straight Connector 26">
              <a:extLst>
                <a:ext uri="{FF2B5EF4-FFF2-40B4-BE49-F238E27FC236}">
                  <a16:creationId xmlns:a16="http://schemas.microsoft.com/office/drawing/2014/main" id="{A67D794C-A650-B746-ACC4-7786F305C95C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19">
            <a:extLst>
              <a:ext uri="{FF2B5EF4-FFF2-40B4-BE49-F238E27FC236}">
                <a16:creationId xmlns:a16="http://schemas.microsoft.com/office/drawing/2014/main" id="{301E1788-F579-6F41-994D-2B78155D445C}"/>
              </a:ext>
            </a:extLst>
          </p:cNvPr>
          <p:cNvGrpSpPr/>
          <p:nvPr/>
        </p:nvGrpSpPr>
        <p:grpSpPr>
          <a:xfrm>
            <a:off x="9207322" y="4513518"/>
            <a:ext cx="2391290" cy="1089232"/>
            <a:chOff x="1790700" y="2395895"/>
            <a:chExt cx="3188386" cy="1452310"/>
          </a:xfrm>
        </p:grpSpPr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A84722F4-BEDE-7F42-A3DC-94AAA28AF1D0}"/>
                </a:ext>
              </a:extLst>
            </p:cNvPr>
            <p:cNvSpPr txBox="1"/>
            <p:nvPr/>
          </p:nvSpPr>
          <p:spPr>
            <a:xfrm>
              <a:off x="2714662" y="2493423"/>
              <a:ext cx="1999677" cy="201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spc="150">
                  <a:latin typeface="Titillium" charset="0"/>
                  <a:ea typeface="Titillium" charset="0"/>
                  <a:cs typeface="Titillium" charset="0"/>
                </a:rPr>
                <a:t>Stefan </a:t>
              </a:r>
              <a:r>
                <a:rPr lang="en-US" sz="1200" b="1" spc="150" err="1">
                  <a:latin typeface="Titillium" charset="0"/>
                  <a:ea typeface="Titillium" charset="0"/>
                  <a:cs typeface="Titillium" charset="0"/>
                </a:rPr>
                <a:t>Fritischi</a:t>
              </a:r>
              <a:endParaRPr lang="en-US" sz="1200" b="1" spc="150"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id="{8641AA6D-E2E4-AE4A-B56F-7154DC22D28D}"/>
                </a:ext>
              </a:extLst>
            </p:cNvPr>
            <p:cNvSpPr txBox="1"/>
            <p:nvPr/>
          </p:nvSpPr>
          <p:spPr>
            <a:xfrm>
              <a:off x="2714661" y="2865798"/>
              <a:ext cx="2264425" cy="982407"/>
            </a:xfrm>
            <a:prstGeom prst="rect">
              <a:avLst/>
            </a:prstGeom>
            <a:noFill/>
          </p:spPr>
          <p:txBody>
            <a:bodyPr wrap="square" lIns="0" tIns="0" rIns="6858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err="1">
                  <a:latin typeface="Helvetica Neue"/>
                </a:rPr>
                <a:t>Während</a:t>
              </a:r>
              <a:r>
                <a:rPr lang="en-US" sz="1050">
                  <a:latin typeface="Helvetica Neue"/>
                </a:rPr>
                <a:t> der </a:t>
              </a:r>
              <a:r>
                <a:rPr lang="en-US" sz="1050" err="1">
                  <a:latin typeface="Helvetica Neue"/>
                </a:rPr>
                <a:t>Amtszeit</a:t>
              </a:r>
              <a:r>
                <a:rPr lang="en-US" sz="1050">
                  <a:latin typeface="Helvetica Neue"/>
                </a:rPr>
                <a:t> von Stefan </a:t>
              </a:r>
              <a:r>
                <a:rPr lang="en-US" sz="1050" err="1">
                  <a:latin typeface="Helvetica Neue"/>
                </a:rPr>
                <a:t>Fritischi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haben</a:t>
              </a:r>
              <a:r>
                <a:rPr lang="en-US" sz="1050">
                  <a:latin typeface="Helvetica Neue"/>
                </a:rPr>
                <a:t> </a:t>
              </a:r>
              <a:r>
                <a:rPr lang="en-US" sz="1050" err="1">
                  <a:latin typeface="Helvetica Neue"/>
                </a:rPr>
                <a:t>sich</a:t>
              </a:r>
              <a:r>
                <a:rPr lang="en-US" sz="1050">
                  <a:latin typeface="Helvetica Neue"/>
                </a:rPr>
                <a:t> die </a:t>
              </a:r>
              <a:r>
                <a:rPr lang="en-US" sz="1050" err="1">
                  <a:latin typeface="Helvetica Neue"/>
                </a:rPr>
                <a:t>Kosten</a:t>
              </a:r>
              <a:r>
                <a:rPr lang="en-US" sz="1050">
                  <a:latin typeface="Helvetica Neue"/>
                </a:rPr>
                <a:t> um 25% </a:t>
              </a:r>
              <a:r>
                <a:rPr lang="en-US" sz="1050" err="1">
                  <a:latin typeface="Helvetica Neue"/>
                </a:rPr>
                <a:t>erhöht</a:t>
              </a:r>
              <a:endParaRPr lang="en-US" sz="1050">
                <a:latin typeface="Helvetica Neue"/>
              </a:endParaRPr>
            </a:p>
            <a:p>
              <a:pPr>
                <a:lnSpc>
                  <a:spcPct val="120000"/>
                </a:lnSpc>
              </a:pPr>
              <a:endParaRPr lang="en-US" sz="90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4B7851A3-5BB3-6946-B18C-14F919070407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5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latin typeface="Titillium Light" charset="0"/>
                  <a:ea typeface="Titillium Light" charset="0"/>
                  <a:cs typeface="Titillium Light" charset="0"/>
                </a:rPr>
                <a:t>03</a:t>
              </a:r>
            </a:p>
          </p:txBody>
        </p:sp>
        <p:cxnSp>
          <p:nvCxnSpPr>
            <p:cNvPr id="38" name="Straight Connector 26">
              <a:extLst>
                <a:ext uri="{FF2B5EF4-FFF2-40B4-BE49-F238E27FC236}">
                  <a16:creationId xmlns:a16="http://schemas.microsoft.com/office/drawing/2014/main" id="{D13F3517-54F8-F24D-990B-156F8393FCAE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52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00B71B5D-A0A1-4D25-BA94-8B83F8FB435B}"/>
              </a:ext>
            </a:extLst>
          </p:cNvPr>
          <p:cNvSpPr>
            <a:spLocks/>
          </p:cNvSpPr>
          <p:nvPr/>
        </p:nvSpPr>
        <p:spPr bwMode="auto">
          <a:xfrm>
            <a:off x="9813114" y="3571126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D9D9D9"/>
          </a:solidFill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F831F7-D7CA-44C7-8D4D-DE39BAF52D16}"/>
              </a:ext>
            </a:extLst>
          </p:cNvPr>
          <p:cNvSpPr txBox="1"/>
          <p:nvPr/>
        </p:nvSpPr>
        <p:spPr>
          <a:xfrm>
            <a:off x="436709" y="36578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>
                <a:solidFill>
                  <a:srgbClr val="920028"/>
                </a:solidFill>
                <a:latin typeface="Flama"/>
              </a:rPr>
              <a:t>Schülerwachstum </a:t>
            </a:r>
            <a:endParaRPr lang="de-DE" sz="2000" b="1">
              <a:solidFill>
                <a:srgbClr val="920028"/>
              </a:solidFill>
              <a:latin typeface="Flama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130454D-0358-48B1-B4C0-98CDA75E8C4D}"/>
              </a:ext>
            </a:extLst>
          </p:cNvPr>
          <p:cNvSpPr txBox="1"/>
          <p:nvPr/>
        </p:nvSpPr>
        <p:spPr>
          <a:xfrm>
            <a:off x="9966384" y="3891569"/>
            <a:ext cx="184673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>
              <a:solidFill>
                <a:schemeClr val="bg1"/>
              </a:solidFill>
              <a:latin typeface="Titil"/>
              <a:cs typeface="Calibri"/>
            </a:endParaRPr>
          </a:p>
          <a:p>
            <a:pPr algn="ctr"/>
            <a:endParaRPr lang="de-DE">
              <a:cs typeface="Calibri"/>
            </a:endParaRPr>
          </a:p>
          <a:p>
            <a:pPr algn="ctr"/>
            <a:r>
              <a:rPr lang="de-DE" sz="1200">
                <a:latin typeface="Helvetica Neue"/>
                <a:cs typeface="Calibri"/>
              </a:rPr>
              <a:t>Die Anzahl der Schüler im Jahr 2019 ist im Vergleich zu 2010 um 18,2% gestiegen 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E43D51-9191-4D4A-BF0C-3AA27BD4F522}"/>
              </a:ext>
            </a:extLst>
          </p:cNvPr>
          <p:cNvSpPr txBox="1"/>
          <p:nvPr/>
        </p:nvSpPr>
        <p:spPr>
          <a:xfrm>
            <a:off x="9524075" y="4000448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>
                <a:ea typeface="+mn-lt"/>
                <a:cs typeface="+mn-lt"/>
              </a:rPr>
              <a:t>Entwicklung</a:t>
            </a:r>
            <a:endParaRPr lang="de-DE">
              <a:cs typeface="Calibri"/>
            </a:endParaRPr>
          </a:p>
          <a:p>
            <a:pPr algn="l"/>
            <a:endParaRPr lang="de-DE"/>
          </a:p>
        </p:txBody>
      </p:sp>
      <p:pic>
        <p:nvPicPr>
          <p:cNvPr id="15" name="Picture 3" descr="Logo&#10;&#10;Description automatically generated">
            <a:extLst>
              <a:ext uri="{FF2B5EF4-FFF2-40B4-BE49-F238E27FC236}">
                <a16:creationId xmlns:a16="http://schemas.microsoft.com/office/drawing/2014/main" id="{76580612-7B19-48A1-AC96-FFFC5F01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653" y="5914437"/>
            <a:ext cx="998254" cy="485497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6D9D7239-4258-4D19-B42E-F7D00C6A01CD}"/>
              </a:ext>
            </a:extLst>
          </p:cNvPr>
          <p:cNvSpPr>
            <a:spLocks/>
          </p:cNvSpPr>
          <p:nvPr/>
        </p:nvSpPr>
        <p:spPr bwMode="auto">
          <a:xfrm>
            <a:off x="9836798" y="1396964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anchor="t"/>
          <a:lstStyle/>
          <a:p>
            <a:endParaRPr lang="de-D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30D1ED-BCAE-4533-BD9A-A6B7E208C453}"/>
              </a:ext>
            </a:extLst>
          </p:cNvPr>
          <p:cNvSpPr txBox="1"/>
          <p:nvPr/>
        </p:nvSpPr>
        <p:spPr>
          <a:xfrm>
            <a:off x="10191448" y="18699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>
                <a:solidFill>
                  <a:srgbClr val="FFFFFF"/>
                </a:solidFill>
              </a:rPr>
              <a:t>Entwicklung</a:t>
            </a:r>
            <a:r>
              <a:rPr lang="de-DE">
                <a:cs typeface="Calibri"/>
              </a:rPr>
              <a:t>​</a:t>
            </a:r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AF0582C-9414-492C-878D-64FAAC18C54C}"/>
              </a:ext>
            </a:extLst>
          </p:cNvPr>
          <p:cNvSpPr txBox="1"/>
          <p:nvPr/>
        </p:nvSpPr>
        <p:spPr>
          <a:xfrm>
            <a:off x="9919192" y="2238829"/>
            <a:ext cx="1896532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Helvetica Neue"/>
              </a:rPr>
              <a:t>Die durchschnittlichen Kosten pro Schüler betragen 17.184 CHF</a:t>
            </a:r>
            <a:endParaRPr lang="de-DE">
              <a:solidFill>
                <a:schemeClr val="bg1"/>
              </a:solidFill>
              <a:cs typeface="Calibri" panose="020F0502020204030204"/>
            </a:endParaRPr>
          </a:p>
        </p:txBody>
      </p:sp>
      <p:graphicFrame>
        <p:nvGraphicFramePr>
          <p:cNvPr id="12" name="Inhaltsplatzhalter 3">
            <a:extLst>
              <a:ext uri="{FF2B5EF4-FFF2-40B4-BE49-F238E27FC236}">
                <a16:creationId xmlns:a16="http://schemas.microsoft.com/office/drawing/2014/main" id="{FB6E9C7D-ABDC-DF4C-B541-2AA83597A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083789"/>
              </p:ext>
            </p:extLst>
          </p:nvPr>
        </p:nvGraphicFramePr>
        <p:xfrm>
          <a:off x="351858" y="1538446"/>
          <a:ext cx="93688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25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732952-1750-2D40-B7F1-124AB43A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7AF0BB9-E201-294E-98A7-82A06AB9F7D2}"/>
              </a:ext>
            </a:extLst>
          </p:cNvPr>
          <p:cNvSpPr txBox="1">
            <a:spLocks/>
          </p:cNvSpPr>
          <p:nvPr/>
        </p:nvSpPr>
        <p:spPr>
          <a:xfrm>
            <a:off x="305982" y="170121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Bildungskosten pro Schüler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C96DD34B-EF09-894D-8495-3BAD0DD37B54}"/>
              </a:ext>
            </a:extLst>
          </p:cNvPr>
          <p:cNvSpPr/>
          <p:nvPr/>
        </p:nvSpPr>
        <p:spPr>
          <a:xfrm rot="10800000">
            <a:off x="2356809" y="5787272"/>
            <a:ext cx="7535090" cy="898780"/>
          </a:xfrm>
          <a:custGeom>
            <a:avLst/>
            <a:gdLst>
              <a:gd name="connsiteX0" fmla="*/ 477300 w 4139421"/>
              <a:gd name="connsiteY0" fmla="*/ 0 h 700030"/>
              <a:gd name="connsiteX1" fmla="*/ 3668437 w 4139421"/>
              <a:gd name="connsiteY1" fmla="*/ 0 h 700030"/>
              <a:gd name="connsiteX2" fmla="*/ 4139421 w 4139421"/>
              <a:gd name="connsiteY2" fmla="*/ 700030 h 700030"/>
              <a:gd name="connsiteX3" fmla="*/ 0 w 4139421"/>
              <a:gd name="connsiteY3" fmla="*/ 700030 h 7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421" h="700030">
                <a:moveTo>
                  <a:pt x="477300" y="0"/>
                </a:moveTo>
                <a:lnTo>
                  <a:pt x="3668437" y="0"/>
                </a:lnTo>
                <a:lnTo>
                  <a:pt x="4139421" y="700030"/>
                </a:lnTo>
                <a:lnTo>
                  <a:pt x="0" y="700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60">
            <a:extLst>
              <a:ext uri="{FF2B5EF4-FFF2-40B4-BE49-F238E27FC236}">
                <a16:creationId xmlns:a16="http://schemas.microsoft.com/office/drawing/2014/main" id="{63693764-D2E0-0B43-A3DC-F276109972F2}"/>
              </a:ext>
            </a:extLst>
          </p:cNvPr>
          <p:cNvSpPr txBox="1"/>
          <p:nvPr/>
        </p:nvSpPr>
        <p:spPr>
          <a:xfrm>
            <a:off x="3283045" y="6048573"/>
            <a:ext cx="568261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err="1">
                <a:solidFill>
                  <a:schemeClr val="bg1"/>
                </a:solidFill>
                <a:latin typeface="Helvetica Neue"/>
              </a:rPr>
              <a:t>Bildungskosten</a:t>
            </a:r>
            <a:r>
              <a:rPr lang="en-US" sz="1400" b="1">
                <a:solidFill>
                  <a:schemeClr val="bg1"/>
                </a:solidFill>
                <a:latin typeface="Helvetica Neue"/>
              </a:rPr>
              <a:t> pro Schüler </a:t>
            </a:r>
            <a:r>
              <a:rPr lang="en-US" sz="1400" b="1" err="1">
                <a:solidFill>
                  <a:schemeClr val="bg1"/>
                </a:solidFill>
                <a:latin typeface="Helvetica Neue"/>
              </a:rPr>
              <a:t>sind</a:t>
            </a:r>
            <a:r>
              <a:rPr lang="en-US" sz="1400" b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Helvetica Neue"/>
              </a:rPr>
              <a:t>leicht</a:t>
            </a:r>
            <a:r>
              <a:rPr lang="en-US" sz="1400" b="1">
                <a:solidFill>
                  <a:schemeClr val="bg1"/>
                </a:solidFill>
                <a:latin typeface="Helvetica Neue"/>
              </a:rPr>
              <a:t> überdurchschnittlich </a:t>
            </a:r>
            <a:endParaRPr lang="en-US" sz="1400" b="1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6727241-C487-C74E-812B-2CA296AE0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665059"/>
              </p:ext>
            </p:extLst>
          </p:nvPr>
        </p:nvGraphicFramePr>
        <p:xfrm>
          <a:off x="305981" y="942976"/>
          <a:ext cx="11624081" cy="477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291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6CA6DBE4-A237-4EA2-B50A-C76CA0F2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03" y="939190"/>
            <a:ext cx="8193832" cy="567164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70D3225-9DBC-4F2A-8C43-10B792D1429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>
              <a:cs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7F5470-64EF-414F-AE4B-A427C9BE9155}"/>
              </a:ext>
            </a:extLst>
          </p:cNvPr>
          <p:cNvSpPr txBox="1"/>
          <p:nvPr/>
        </p:nvSpPr>
        <p:spPr>
          <a:xfrm>
            <a:off x="325717" y="362104"/>
            <a:ext cx="65611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z="2000" b="1">
              <a:solidFill>
                <a:srgbClr val="920028"/>
              </a:solidFill>
              <a:latin typeface="Flama"/>
              <a:cs typeface="Calibri"/>
            </a:endParaRPr>
          </a:p>
          <a:p>
            <a:endParaRPr lang="de-DE" sz="2000" b="1">
              <a:solidFill>
                <a:srgbClr val="000000"/>
              </a:solidFill>
              <a:latin typeface="Flama"/>
              <a:ea typeface="+mn-lt"/>
              <a:cs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012AE0-C961-4670-8B07-345ABFED3DDF}"/>
              </a:ext>
            </a:extLst>
          </p:cNvPr>
          <p:cNvSpPr txBox="1"/>
          <p:nvPr/>
        </p:nvSpPr>
        <p:spPr>
          <a:xfrm>
            <a:off x="8611678" y="41906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>
              <a:cs typeface="Calibri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CFA169-9C81-45CC-BBA2-85AEFB5CA83D}"/>
              </a:ext>
            </a:extLst>
          </p:cNvPr>
          <p:cNvSpPr txBox="1"/>
          <p:nvPr/>
        </p:nvSpPr>
        <p:spPr>
          <a:xfrm rot="16200000">
            <a:off x="-812074" y="260251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rgbClr val="545554"/>
                </a:solidFill>
                <a:latin typeface="Flama"/>
              </a:rPr>
              <a:t>in tausend CHF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1C0920-5381-42D5-8212-6C10A03D2435}"/>
              </a:ext>
            </a:extLst>
          </p:cNvPr>
          <p:cNvSpPr txBox="1"/>
          <p:nvPr/>
        </p:nvSpPr>
        <p:spPr>
          <a:xfrm>
            <a:off x="563289" y="515992"/>
            <a:ext cx="69052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>
                <a:solidFill>
                  <a:srgbClr val="920028"/>
                </a:solidFill>
                <a:latin typeface="Flama"/>
              </a:rPr>
              <a:t>Kosten der Volksschule mit/ohne Löhne der Lehrkraft</a:t>
            </a:r>
          </a:p>
        </p:txBody>
      </p:sp>
      <p:pic>
        <p:nvPicPr>
          <p:cNvPr id="14" name="Picture 3" descr="Logo&#10;&#10;Description automatically generated">
            <a:extLst>
              <a:ext uri="{FF2B5EF4-FFF2-40B4-BE49-F238E27FC236}">
                <a16:creationId xmlns:a16="http://schemas.microsoft.com/office/drawing/2014/main" id="{70FC4ABB-C024-4B54-A9C1-789906D0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14" y="6114133"/>
            <a:ext cx="998254" cy="485497"/>
          </a:xfrm>
          <a:prstGeom prst="rect">
            <a:avLst/>
          </a:prstGeom>
        </p:spPr>
      </p:pic>
      <p:grpSp>
        <p:nvGrpSpPr>
          <p:cNvPr id="17" name="Group 19">
            <a:extLst>
              <a:ext uri="{FF2B5EF4-FFF2-40B4-BE49-F238E27FC236}">
                <a16:creationId xmlns:a16="http://schemas.microsoft.com/office/drawing/2014/main" id="{1121363E-BC80-CA48-98B5-CC4C81B20D0E}"/>
              </a:ext>
            </a:extLst>
          </p:cNvPr>
          <p:cNvGrpSpPr/>
          <p:nvPr/>
        </p:nvGrpSpPr>
        <p:grpSpPr>
          <a:xfrm>
            <a:off x="9134364" y="1793929"/>
            <a:ext cx="2912855" cy="1292662"/>
            <a:chOff x="1790700" y="2053854"/>
            <a:chExt cx="3441818" cy="1723550"/>
          </a:xfrm>
        </p:grpSpPr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E90407ED-6560-6044-AF47-98FFB50C6144}"/>
                </a:ext>
              </a:extLst>
            </p:cNvPr>
            <p:cNvSpPr txBox="1"/>
            <p:nvPr/>
          </p:nvSpPr>
          <p:spPr>
            <a:xfrm>
              <a:off x="2714661" y="2053854"/>
              <a:ext cx="2517857" cy="1723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Im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Durchschnitt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werden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pro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Jahr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38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mio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. CHF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für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die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Löhne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der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Lehrkräfte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ausgegeben</a:t>
              </a:r>
              <a:endParaRPr lang="en-US" sz="1000" b="1" spc="150"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3F09F007-1DD2-9342-8966-077AC3D021E8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5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latin typeface="Titillium Light" charset="0"/>
                  <a:ea typeface="Titillium Light" charset="0"/>
                  <a:cs typeface="Titillium Light" charset="0"/>
                </a:rPr>
                <a:t>01</a:t>
              </a:r>
            </a:p>
          </p:txBody>
        </p:sp>
        <p:cxnSp>
          <p:nvCxnSpPr>
            <p:cNvPr id="20" name="Straight Connector 26">
              <a:extLst>
                <a:ext uri="{FF2B5EF4-FFF2-40B4-BE49-F238E27FC236}">
                  <a16:creationId xmlns:a16="http://schemas.microsoft.com/office/drawing/2014/main" id="{12FDE36D-B4AF-5B4C-9DC6-40CEE62EB8D2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83B2956-C9DF-2C42-81E7-143398C4DF02}"/>
              </a:ext>
            </a:extLst>
          </p:cNvPr>
          <p:cNvGrpSpPr/>
          <p:nvPr/>
        </p:nvGrpSpPr>
        <p:grpSpPr>
          <a:xfrm>
            <a:off x="9134364" y="4103686"/>
            <a:ext cx="2663604" cy="646331"/>
            <a:chOff x="1790700" y="2299008"/>
            <a:chExt cx="3551470" cy="861775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FB044FD4-CAF3-DB4D-B6CC-D0A8EA147ABF}"/>
                </a:ext>
              </a:extLst>
            </p:cNvPr>
            <p:cNvSpPr txBox="1"/>
            <p:nvPr/>
          </p:nvSpPr>
          <p:spPr>
            <a:xfrm>
              <a:off x="2650518" y="2299008"/>
              <a:ext cx="2691652" cy="861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Die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Kosten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der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Volksschule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verhalten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sich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relativ</a:t>
              </a:r>
              <a:r>
                <a:rPr lang="en-US" sz="1400" b="1" spc="150">
                  <a:latin typeface="Titillium" charset="0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Titillium" charset="0"/>
                  <a:ea typeface="Titillium" charset="0"/>
                  <a:cs typeface="Titillium" charset="0"/>
                </a:rPr>
                <a:t>stabil</a:t>
              </a:r>
              <a:endParaRPr lang="en-US" sz="1400" b="1" spc="150"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23" name="TextBox 3">
              <a:extLst>
                <a:ext uri="{FF2B5EF4-FFF2-40B4-BE49-F238E27FC236}">
                  <a16:creationId xmlns:a16="http://schemas.microsoft.com/office/drawing/2014/main" id="{7493BE98-EE9C-BB4D-8398-87F3FC44DC90}"/>
                </a:ext>
              </a:extLst>
            </p:cNvPr>
            <p:cNvSpPr txBox="1"/>
            <p:nvPr/>
          </p:nvSpPr>
          <p:spPr>
            <a:xfrm>
              <a:off x="2714662" y="2865798"/>
              <a:ext cx="1999671" cy="206809"/>
            </a:xfrm>
            <a:prstGeom prst="rect">
              <a:avLst/>
            </a:prstGeom>
            <a:noFill/>
          </p:spPr>
          <p:txBody>
            <a:bodyPr wrap="square" lIns="0" tIns="0" rIns="68580" bIns="0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90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168A194C-DBBB-C74D-88AC-E6F351C2381D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5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latin typeface="Titillium Light" charset="0"/>
                  <a:ea typeface="Titillium Light" charset="0"/>
                  <a:cs typeface="Titillium Light" charset="0"/>
                </a:rPr>
                <a:t>02</a:t>
              </a:r>
            </a:p>
          </p:txBody>
        </p:sp>
        <p:cxnSp>
          <p:nvCxnSpPr>
            <p:cNvPr id="25" name="Straight Connector 26">
              <a:extLst>
                <a:ext uri="{FF2B5EF4-FFF2-40B4-BE49-F238E27FC236}">
                  <a16:creationId xmlns:a16="http://schemas.microsoft.com/office/drawing/2014/main" id="{6CDA29EB-C69A-9642-9FD9-432949CD33C0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00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7B08E79C-FDB1-44BF-BE68-0D5289F9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3" y="819323"/>
            <a:ext cx="11933851" cy="5149374"/>
          </a:xfrm>
          <a:prstGeom prst="rect">
            <a:avLst/>
          </a:prstGeom>
        </p:spPr>
      </p:pic>
      <p:sp>
        <p:nvSpPr>
          <p:cNvPr id="8" name="Freeform 50">
            <a:extLst>
              <a:ext uri="{FF2B5EF4-FFF2-40B4-BE49-F238E27FC236}">
                <a16:creationId xmlns:a16="http://schemas.microsoft.com/office/drawing/2014/main" id="{18613857-9130-4792-B825-283012C56E3D}"/>
              </a:ext>
            </a:extLst>
          </p:cNvPr>
          <p:cNvSpPr/>
          <p:nvPr/>
        </p:nvSpPr>
        <p:spPr>
          <a:xfrm rot="10800000">
            <a:off x="646799" y="5812477"/>
            <a:ext cx="4676278" cy="541429"/>
          </a:xfrm>
          <a:custGeom>
            <a:avLst/>
            <a:gdLst>
              <a:gd name="connsiteX0" fmla="*/ 477300 w 4139421"/>
              <a:gd name="connsiteY0" fmla="*/ 0 h 700030"/>
              <a:gd name="connsiteX1" fmla="*/ 3668437 w 4139421"/>
              <a:gd name="connsiteY1" fmla="*/ 0 h 700030"/>
              <a:gd name="connsiteX2" fmla="*/ 4139421 w 4139421"/>
              <a:gd name="connsiteY2" fmla="*/ 700030 h 700030"/>
              <a:gd name="connsiteX3" fmla="*/ 0 w 4139421"/>
              <a:gd name="connsiteY3" fmla="*/ 700030 h 7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421" h="700030">
                <a:moveTo>
                  <a:pt x="477300" y="0"/>
                </a:moveTo>
                <a:lnTo>
                  <a:pt x="3668437" y="0"/>
                </a:lnTo>
                <a:lnTo>
                  <a:pt x="4139421" y="700030"/>
                </a:lnTo>
                <a:lnTo>
                  <a:pt x="0" y="700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B058A8C2-7D21-4BED-B12F-14231B536B1E}"/>
              </a:ext>
            </a:extLst>
          </p:cNvPr>
          <p:cNvSpPr/>
          <p:nvPr/>
        </p:nvSpPr>
        <p:spPr>
          <a:xfrm rot="10800000">
            <a:off x="5665489" y="5812476"/>
            <a:ext cx="4676277" cy="499389"/>
          </a:xfrm>
          <a:custGeom>
            <a:avLst/>
            <a:gdLst>
              <a:gd name="connsiteX0" fmla="*/ 477300 w 4139421"/>
              <a:gd name="connsiteY0" fmla="*/ 0 h 700030"/>
              <a:gd name="connsiteX1" fmla="*/ 3668437 w 4139421"/>
              <a:gd name="connsiteY1" fmla="*/ 0 h 700030"/>
              <a:gd name="connsiteX2" fmla="*/ 4139421 w 4139421"/>
              <a:gd name="connsiteY2" fmla="*/ 700030 h 700030"/>
              <a:gd name="connsiteX3" fmla="*/ 0 w 4139421"/>
              <a:gd name="connsiteY3" fmla="*/ 700030 h 7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9421" h="700030">
                <a:moveTo>
                  <a:pt x="477300" y="0"/>
                </a:moveTo>
                <a:lnTo>
                  <a:pt x="3668437" y="0"/>
                </a:lnTo>
                <a:lnTo>
                  <a:pt x="4139421" y="700030"/>
                </a:lnTo>
                <a:lnTo>
                  <a:pt x="0" y="700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16D1A6A3-3B5F-4BA8-880A-033BC9F6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974" y="6046005"/>
            <a:ext cx="998254" cy="48549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1AA17E9-B55D-4317-99FD-59F9128BC359}"/>
              </a:ext>
            </a:extLst>
          </p:cNvPr>
          <p:cNvSpPr txBox="1"/>
          <p:nvPr/>
        </p:nvSpPr>
        <p:spPr>
          <a:xfrm>
            <a:off x="488731" y="425294"/>
            <a:ext cx="463731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>
                <a:solidFill>
                  <a:srgbClr val="920028"/>
                </a:solidFill>
                <a:latin typeface="Flama"/>
              </a:rPr>
              <a:t>Kosten der Volksschule pro Stufe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C2216F-5AD0-4DDA-B45F-BACD30120081}"/>
              </a:ext>
            </a:extLst>
          </p:cNvPr>
          <p:cNvSpPr txBox="1"/>
          <p:nvPr/>
        </p:nvSpPr>
        <p:spPr>
          <a:xfrm rot="-5400000">
            <a:off x="-967695" y="2254804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100">
                <a:solidFill>
                  <a:srgbClr val="545554"/>
                </a:solidFill>
                <a:latin typeface="Flama"/>
              </a:rPr>
              <a:t>in Tausend CHF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EFC374-9B0A-46E0-A0DF-18F46026D8F3}"/>
              </a:ext>
            </a:extLst>
          </p:cNvPr>
          <p:cNvSpPr txBox="1"/>
          <p:nvPr/>
        </p:nvSpPr>
        <p:spPr>
          <a:xfrm>
            <a:off x="6607300" y="5830098"/>
            <a:ext cx="29922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Helvetica Neue"/>
              </a:rPr>
              <a:t>Die Ausgaben für die </a:t>
            </a:r>
            <a:endParaRPr lang="de-DE" sz="1200">
              <a:solidFill>
                <a:schemeClr val="bg1"/>
              </a:solidFill>
              <a:latin typeface="Helvetica Neue"/>
              <a:cs typeface="Calibri"/>
            </a:endParaRPr>
          </a:p>
          <a:p>
            <a:pPr algn="ctr"/>
            <a:r>
              <a:rPr lang="de-DE" sz="1200">
                <a:solidFill>
                  <a:schemeClr val="bg1"/>
                </a:solidFill>
                <a:latin typeface="Helvetica Neue"/>
              </a:rPr>
              <a:t> Eingangsstufe sind stark gestiegen</a:t>
            </a:r>
            <a:endParaRPr lang="de-DE" sz="1200">
              <a:solidFill>
                <a:schemeClr val="bg1"/>
              </a:solidFill>
              <a:latin typeface="Helvetica Neue"/>
              <a:cs typeface="Calibri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B8A1744-AE2C-4A05-B460-A79FFE89F323}"/>
              </a:ext>
            </a:extLst>
          </p:cNvPr>
          <p:cNvSpPr txBox="1"/>
          <p:nvPr/>
        </p:nvSpPr>
        <p:spPr>
          <a:xfrm>
            <a:off x="1499388" y="5872636"/>
            <a:ext cx="30936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200">
                <a:solidFill>
                  <a:srgbClr val="FFFFFF"/>
                </a:solidFill>
                <a:latin typeface="Helvetica Neue"/>
              </a:rPr>
              <a:t>Die Kosten der Primarstufe sind vom Jahr 2010 bis 2019 um 126,9% gestiegen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48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261C737-F326-2644-A3EB-A1EBC8C882A6}"/>
              </a:ext>
            </a:extLst>
          </p:cNvPr>
          <p:cNvSpPr txBox="1">
            <a:spLocks/>
          </p:cNvSpPr>
          <p:nvPr/>
        </p:nvSpPr>
        <p:spPr>
          <a:xfrm>
            <a:off x="295096" y="39492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Kosten pro Schüler auf Schulart bezogen</a:t>
            </a:r>
          </a:p>
        </p:txBody>
      </p:sp>
      <p:sp>
        <p:nvSpPr>
          <p:cNvPr id="19" name="Shape 1021">
            <a:extLst>
              <a:ext uri="{FF2B5EF4-FFF2-40B4-BE49-F238E27FC236}">
                <a16:creationId xmlns:a16="http://schemas.microsoft.com/office/drawing/2014/main" id="{D17118EA-1422-7943-BD70-A34FC86E428D}"/>
              </a:ext>
            </a:extLst>
          </p:cNvPr>
          <p:cNvSpPr/>
          <p:nvPr/>
        </p:nvSpPr>
        <p:spPr>
          <a:xfrm>
            <a:off x="9895434" y="2010425"/>
            <a:ext cx="1785379" cy="518153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de-DE" sz="1200" spc="-41">
                <a:solidFill>
                  <a:srgbClr val="FFFFFF"/>
                </a:solidFill>
                <a:latin typeface="Helvetica Neue"/>
                <a:sym typeface="Rajdhani Semibold"/>
              </a:rPr>
              <a:t>Ab 2015 ausgeglichener</a:t>
            </a:r>
            <a:endParaRPr sz="1200" b="1" spc="-41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sp>
        <p:nvSpPr>
          <p:cNvPr id="20" name="Shape 1021">
            <a:extLst>
              <a:ext uri="{FF2B5EF4-FFF2-40B4-BE49-F238E27FC236}">
                <a16:creationId xmlns:a16="http://schemas.microsoft.com/office/drawing/2014/main" id="{ED8A6C72-2710-AD42-8BDC-2357C2B30D74}"/>
              </a:ext>
            </a:extLst>
          </p:cNvPr>
          <p:cNvSpPr/>
          <p:nvPr/>
        </p:nvSpPr>
        <p:spPr>
          <a:xfrm>
            <a:off x="9895434" y="1469910"/>
            <a:ext cx="1785379" cy="5405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b="1" spc="-41">
                <a:solidFill>
                  <a:srgbClr val="FFFFFF"/>
                </a:solidFill>
                <a:latin typeface="Helvetica Neue"/>
                <a:ea typeface="Rajdhani Semibold"/>
                <a:cs typeface="Raleway"/>
                <a:sym typeface="Rajdhani Semibold"/>
              </a:rPr>
              <a:t>Kosten</a:t>
            </a:r>
            <a:endParaRPr sz="1100" b="1" spc="-41">
              <a:solidFill>
                <a:srgbClr val="FFFFFF"/>
              </a:solidFill>
              <a:latin typeface="Raleway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1" name="Shape 1021">
            <a:extLst>
              <a:ext uri="{FF2B5EF4-FFF2-40B4-BE49-F238E27FC236}">
                <a16:creationId xmlns:a16="http://schemas.microsoft.com/office/drawing/2014/main" id="{43AFC4BC-484E-E946-B497-364F5E3EF8DA}"/>
              </a:ext>
            </a:extLst>
          </p:cNvPr>
          <p:cNvSpPr/>
          <p:nvPr/>
        </p:nvSpPr>
        <p:spPr>
          <a:xfrm>
            <a:off x="9895434" y="3429000"/>
            <a:ext cx="1785379" cy="53697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de-DE" sz="1200" spc="-41">
                <a:solidFill>
                  <a:srgbClr val="FFFFFF"/>
                </a:solidFill>
                <a:latin typeface="Helvetica Neue"/>
                <a:sym typeface="Rajdhani Semibold"/>
              </a:rPr>
              <a:t>Ab 2015 ändert sich Kontennummer in Rechnung</a:t>
            </a:r>
            <a:endParaRPr sz="1200" b="1" spc="-41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sp>
        <p:nvSpPr>
          <p:cNvPr id="22" name="Shape 1021">
            <a:extLst>
              <a:ext uri="{FF2B5EF4-FFF2-40B4-BE49-F238E27FC236}">
                <a16:creationId xmlns:a16="http://schemas.microsoft.com/office/drawing/2014/main" id="{265B780F-A530-F14B-BE37-92424056F02F}"/>
              </a:ext>
            </a:extLst>
          </p:cNvPr>
          <p:cNvSpPr/>
          <p:nvPr/>
        </p:nvSpPr>
        <p:spPr>
          <a:xfrm>
            <a:off x="9895434" y="2910847"/>
            <a:ext cx="1785379" cy="51815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sz="1600" b="1" spc="-41" err="1">
                <a:solidFill>
                  <a:srgbClr val="FFFFFF"/>
                </a:solidFill>
                <a:latin typeface="Helvetica Neue"/>
                <a:ea typeface="Rajdhani Semibold"/>
                <a:cs typeface="Raleway"/>
                <a:sym typeface="Rajdhani Semibold"/>
              </a:rPr>
              <a:t>Kontoänderung</a:t>
            </a:r>
            <a:endParaRPr sz="1600" b="1" spc="-41">
              <a:solidFill>
                <a:srgbClr val="FFFFFF"/>
              </a:solidFill>
              <a:latin typeface="Raleway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3" name="Shape 1021">
            <a:extLst>
              <a:ext uri="{FF2B5EF4-FFF2-40B4-BE49-F238E27FC236}">
                <a16:creationId xmlns:a16="http://schemas.microsoft.com/office/drawing/2014/main" id="{66ED0A05-AAE2-B147-87B4-22F667FDD997}"/>
              </a:ext>
            </a:extLst>
          </p:cNvPr>
          <p:cNvSpPr/>
          <p:nvPr/>
        </p:nvSpPr>
        <p:spPr>
          <a:xfrm>
            <a:off x="9888287" y="5005821"/>
            <a:ext cx="1785379" cy="536978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de-DE" sz="1100" spc="-41">
                <a:solidFill>
                  <a:srgbClr val="FFFFFF"/>
                </a:solidFill>
                <a:latin typeface="Helvetica Neue"/>
                <a:sym typeface="Rajdhani Semibold"/>
              </a:rPr>
              <a:t>Von 2011 auf 2012 unnatürliches Wachstum aber keine Kontenänderung</a:t>
            </a:r>
            <a:endParaRPr sz="1100" b="1" spc="-41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sp>
        <p:nvSpPr>
          <p:cNvPr id="24" name="Shape 1021">
            <a:extLst>
              <a:ext uri="{FF2B5EF4-FFF2-40B4-BE49-F238E27FC236}">
                <a16:creationId xmlns:a16="http://schemas.microsoft.com/office/drawing/2014/main" id="{2C369EA1-0952-2B49-8004-E7A5A66738E7}"/>
              </a:ext>
            </a:extLst>
          </p:cNvPr>
          <p:cNvSpPr/>
          <p:nvPr/>
        </p:nvSpPr>
        <p:spPr>
          <a:xfrm>
            <a:off x="9888287" y="4484130"/>
            <a:ext cx="1785379" cy="5369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sz="1600" b="1" spc="-41" err="1">
                <a:solidFill>
                  <a:srgbClr val="FFFFFF"/>
                </a:solidFill>
                <a:latin typeface="Helvetica Neue"/>
                <a:sym typeface="Rajdhani Semibold"/>
              </a:rPr>
              <a:t>Unnatürlichen</a:t>
            </a:r>
            <a:r>
              <a:rPr lang="en-US" sz="1600" b="1" spc="-41">
                <a:solidFill>
                  <a:srgbClr val="FFFFFF"/>
                </a:solidFill>
                <a:latin typeface="Helvetica Neue"/>
                <a:sym typeface="Rajdhani Semibold"/>
              </a:rPr>
              <a:t> </a:t>
            </a:r>
            <a:r>
              <a:rPr lang="en-US" sz="1600" b="1" spc="-41" err="1">
                <a:solidFill>
                  <a:srgbClr val="FFFFFF"/>
                </a:solidFill>
                <a:latin typeface="Helvetica Neue"/>
                <a:sym typeface="Rajdhani Semibold"/>
              </a:rPr>
              <a:t>Änderung</a:t>
            </a:r>
            <a:endParaRPr sz="1000" spc="-41">
              <a:solidFill>
                <a:srgbClr val="FFFFFF"/>
              </a:solidFill>
              <a:latin typeface="Raleway"/>
              <a:sym typeface="Rajdhani Semibold"/>
            </a:endParaRP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87FA0A3D-79FC-5345-84A1-D661A0CA6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879644"/>
              </p:ext>
            </p:extLst>
          </p:nvPr>
        </p:nvGraphicFramePr>
        <p:xfrm>
          <a:off x="95185" y="945234"/>
          <a:ext cx="9484750" cy="591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87761742-7944-4868-86AB-0867A3853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591" y="6145665"/>
            <a:ext cx="998254" cy="4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4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34D66CC-5E0F-4EF4-8D6E-023D360C1A42}"/>
              </a:ext>
            </a:extLst>
          </p:cNvPr>
          <p:cNvSpPr txBox="1"/>
          <p:nvPr/>
        </p:nvSpPr>
        <p:spPr>
          <a:xfrm>
            <a:off x="384003" y="318314"/>
            <a:ext cx="463731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>
                <a:solidFill>
                  <a:srgbClr val="920028"/>
                </a:solidFill>
                <a:latin typeface="Flama"/>
              </a:rPr>
              <a:t>Schulergänzende Angebote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5A3F7A46-8915-434A-978A-6D8C06E7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933" y="6114322"/>
            <a:ext cx="998254" cy="48549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6FDA0FF-E7C3-4E5D-B516-D4705683A05D}"/>
              </a:ext>
            </a:extLst>
          </p:cNvPr>
          <p:cNvSpPr txBox="1"/>
          <p:nvPr/>
        </p:nvSpPr>
        <p:spPr>
          <a:xfrm>
            <a:off x="7709139" y="86836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545554"/>
                </a:solidFill>
                <a:latin typeface="Helvetica Neue"/>
              </a:rPr>
              <a:t>Musikschule</a:t>
            </a:r>
            <a:endParaRPr lang="de-DE" sz="1400">
              <a:solidFill>
                <a:srgbClr val="6F0523"/>
              </a:solidFill>
              <a:latin typeface="Helvetica Neue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82AFD6-ADBA-4517-8013-B3C4A3F9BEE4}"/>
              </a:ext>
            </a:extLst>
          </p:cNvPr>
          <p:cNvSpPr txBox="1"/>
          <p:nvPr/>
        </p:nvSpPr>
        <p:spPr>
          <a:xfrm>
            <a:off x="3292751" y="394729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1200" dirty="0">
                <a:solidFill>
                  <a:srgbClr val="545554"/>
                </a:solidFill>
                <a:latin typeface="Helvetica Neue"/>
              </a:rPr>
              <a:t>Familienbetreuung</a:t>
            </a:r>
            <a:endParaRPr lang="de-DE" sz="1400">
              <a:solidFill>
                <a:srgbClr val="6F0523"/>
              </a:solidFill>
              <a:latin typeface="Helvetica Neue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6F075301-D8C7-46C1-A5F5-397892716152}"/>
              </a:ext>
            </a:extLst>
          </p:cNvPr>
          <p:cNvSpPr>
            <a:spLocks/>
          </p:cNvSpPr>
          <p:nvPr/>
        </p:nvSpPr>
        <p:spPr bwMode="auto">
          <a:xfrm>
            <a:off x="8106175" y="4151377"/>
            <a:ext cx="2346164" cy="211708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D9D9D9"/>
          </a:solidFill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 anchor="t"/>
          <a:lstStyle/>
          <a:p>
            <a:endParaRPr lang="de-DE">
              <a:cs typeface="Calibri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EB5F9345-C8EE-4EDF-AA28-85333FF143EE}"/>
              </a:ext>
            </a:extLst>
          </p:cNvPr>
          <p:cNvSpPr>
            <a:spLocks/>
          </p:cNvSpPr>
          <p:nvPr/>
        </p:nvSpPr>
        <p:spPr bwMode="auto">
          <a:xfrm>
            <a:off x="1426043" y="1145360"/>
            <a:ext cx="2303032" cy="211708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 anchor="t"/>
          <a:lstStyle/>
          <a:p>
            <a:endParaRPr lang="de-D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BB4BECA-C2D2-4175-A439-DD5DDDB6F5B7}"/>
              </a:ext>
            </a:extLst>
          </p:cNvPr>
          <p:cNvSpPr txBox="1"/>
          <p:nvPr/>
        </p:nvSpPr>
        <p:spPr>
          <a:xfrm>
            <a:off x="1424598" y="1987844"/>
            <a:ext cx="23175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Helvetica Neue"/>
              </a:rPr>
              <a:t>Die Kosten der Musikschule steigen proportional zu der Anzahl an Schülern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61888D9-655D-4036-BF82-B3C9581EF251}"/>
              </a:ext>
            </a:extLst>
          </p:cNvPr>
          <p:cNvSpPr txBox="1"/>
          <p:nvPr/>
        </p:nvSpPr>
        <p:spPr>
          <a:xfrm>
            <a:off x="8374656" y="4951357"/>
            <a:ext cx="18077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200">
                <a:latin typeface="Helvetica Neue"/>
              </a:rPr>
              <a:t>Die Ausgaben der Familienbetreuung sind vom Jahr 2016 bis 2019 um 246% gestiegen</a:t>
            </a:r>
            <a:endParaRPr lang="de-DE" sz="1200">
              <a:cs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BE41269-9D2B-404A-9891-BA60FF86DB4D}"/>
              </a:ext>
            </a:extLst>
          </p:cNvPr>
          <p:cNvSpPr txBox="1"/>
          <p:nvPr/>
        </p:nvSpPr>
        <p:spPr>
          <a:xfrm rot="16200000">
            <a:off x="3415862" y="1250731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dirty="0">
                <a:solidFill>
                  <a:srgbClr val="545554"/>
                </a:solidFill>
                <a:latin typeface="Flama"/>
              </a:rPr>
              <a:t>in Tausend CHF​</a:t>
            </a:r>
            <a:endParaRPr lang="de-DE" sz="1000" dirty="0">
              <a:solidFill>
                <a:srgbClr val="545554"/>
              </a:solidFill>
              <a:cs typeface="Calibri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FD13B5A-C17A-4A12-B5E0-46468797F8B0}"/>
              </a:ext>
            </a:extLst>
          </p:cNvPr>
          <p:cNvSpPr txBox="1"/>
          <p:nvPr/>
        </p:nvSpPr>
        <p:spPr>
          <a:xfrm rot="16200000">
            <a:off x="-746234" y="418837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>
                <a:solidFill>
                  <a:srgbClr val="545554"/>
                </a:solidFill>
                <a:latin typeface="Flama"/>
              </a:rPr>
              <a:t>in Tausend CHF​​</a:t>
            </a:r>
            <a:endParaRPr lang="de-DE" sz="1000">
              <a:solidFill>
                <a:srgbClr val="545554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9EEEFC-CA0C-4817-B2F0-47CEEA2A7FB9}"/>
              </a:ext>
            </a:extLst>
          </p:cNvPr>
          <p:cNvSpPr txBox="1"/>
          <p:nvPr/>
        </p:nvSpPr>
        <p:spPr>
          <a:xfrm>
            <a:off x="8523890" y="46140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Helvetica Neue"/>
              </a:rPr>
              <a:t>Entwicklung</a:t>
            </a:r>
            <a:r>
              <a:rPr lang="de-DE"/>
              <a:t>​</a:t>
            </a:r>
            <a:r>
              <a:rPr lang="de-DE">
                <a:cs typeface="Calibri"/>
              </a:rPr>
              <a:t>​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6A1948-CD96-477A-A051-EFAB0EDD6B2F}"/>
              </a:ext>
            </a:extLst>
          </p:cNvPr>
          <p:cNvSpPr txBox="1"/>
          <p:nvPr/>
        </p:nvSpPr>
        <p:spPr>
          <a:xfrm>
            <a:off x="2096814" y="15818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FFFFFF"/>
                </a:solidFill>
                <a:latin typeface="Helvetica Neue"/>
              </a:rPr>
              <a:t>Kosten</a:t>
            </a:r>
            <a:r>
              <a:rPr lang="de-DE">
                <a:latin typeface="Helvetica Neue"/>
              </a:rPr>
              <a:t>​</a:t>
            </a:r>
            <a:endParaRPr lang="de-DE"/>
          </a:p>
        </p:txBody>
      </p:sp>
      <p:graphicFrame>
        <p:nvGraphicFramePr>
          <p:cNvPr id="21" name="Inhaltsplatzhalter 3">
            <a:extLst>
              <a:ext uri="{FF2B5EF4-FFF2-40B4-BE49-F238E27FC236}">
                <a16:creationId xmlns:a16="http://schemas.microsoft.com/office/drawing/2014/main" id="{EDE55DD5-70F2-144A-81A7-14565D0C1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013523"/>
              </p:ext>
            </p:extLst>
          </p:nvPr>
        </p:nvGraphicFramePr>
        <p:xfrm>
          <a:off x="748477" y="3968266"/>
          <a:ext cx="6426749" cy="261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Inhaltsplatzhalter 3">
            <a:extLst>
              <a:ext uri="{FF2B5EF4-FFF2-40B4-BE49-F238E27FC236}">
                <a16:creationId xmlns:a16="http://schemas.microsoft.com/office/drawing/2014/main" id="{2F8BFF0F-25F5-1D41-BCBD-A987C11867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24688"/>
              </p:ext>
            </p:extLst>
          </p:nvPr>
        </p:nvGraphicFramePr>
        <p:xfrm>
          <a:off x="4941788" y="1145360"/>
          <a:ext cx="6513786" cy="29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300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0050" y="6356350"/>
            <a:ext cx="343750" cy="365125"/>
          </a:xfrm>
        </p:spPr>
        <p:txBody>
          <a:bodyPr/>
          <a:lstStyle/>
          <a:p>
            <a:fld id="{D60D1EDE-7116-2443-9BDD-368CE5B37660}" type="slidenum">
              <a:rPr lang="en-US" smtClean="0"/>
              <a:t>1</a:t>
            </a:fld>
            <a:endParaRPr lang="en-US"/>
          </a:p>
        </p:txBody>
      </p:sp>
      <p:sp>
        <p:nvSpPr>
          <p:cNvPr id="19" name="Chevron 18"/>
          <p:cNvSpPr/>
          <p:nvPr/>
        </p:nvSpPr>
        <p:spPr>
          <a:xfrm>
            <a:off x="1963070" y="3712668"/>
            <a:ext cx="1632373" cy="96097"/>
          </a:xfrm>
          <a:prstGeom prst="chevron">
            <a:avLst/>
          </a:prstGeom>
          <a:solidFill>
            <a:srgbClr val="6F05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595443" y="3712668"/>
            <a:ext cx="1632373" cy="9609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227817" y="3712668"/>
            <a:ext cx="1632373" cy="96097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6860190" y="3712668"/>
            <a:ext cx="1632373" cy="9609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25501" y="3712668"/>
            <a:ext cx="1632373" cy="96097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1134" y="4587350"/>
            <a:ext cx="1033988" cy="1052152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5018" y="2939970"/>
            <a:ext cx="1632373" cy="1241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b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Ausgaben/ Departments</a:t>
            </a:r>
            <a:endParaRPr lang="de-DE" sz="1200" b="1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de-DE" sz="667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de-DE" sz="120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de-DE" sz="120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de-DE" sz="120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59845" y="4005143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234002" y="1814709"/>
            <a:ext cx="1033988" cy="1052152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99603" y="4032712"/>
            <a:ext cx="20887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b="1">
                <a:solidFill>
                  <a:srgbClr val="3E081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Personal</a:t>
            </a:r>
            <a:endParaRPr lang="de-DE" sz="1200" b="1">
              <a:solidFill>
                <a:schemeClr val="accent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de-DE" sz="120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2750995" y="3054227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816744" y="4587963"/>
            <a:ext cx="1033988" cy="1052152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333736" y="4050582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85481" y="2842805"/>
            <a:ext cx="1903770" cy="441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de-DE" sz="667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de-DE" sz="1600" b="1">
                <a:solidFill>
                  <a:schemeClr val="bg1">
                    <a:lumMod val="85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Kultur / Bildung</a:t>
            </a:r>
            <a:endParaRPr lang="de-DE" sz="1067" b="1">
              <a:solidFill>
                <a:schemeClr val="accent4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498749" y="1814709"/>
            <a:ext cx="1033988" cy="1052152"/>
          </a:xfrm>
          <a:prstGeom prst="ellipse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99558" y="4050582"/>
            <a:ext cx="163237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b="1">
                <a:solidFill>
                  <a:schemeClr val="bg1">
                    <a:lumMod val="65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Einnahmen</a:t>
            </a:r>
            <a:endParaRPr lang="de-DE" sz="667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015742" y="3054227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7084276" y="4587963"/>
            <a:ext cx="1033988" cy="105215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7601268" y="4050582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53207" y="2750143"/>
            <a:ext cx="1811761" cy="687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de-DE" sz="667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de-DE" sz="1600"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Beiträge an Dritte</a:t>
            </a:r>
            <a:endParaRPr lang="de-DE" sz="1600" b="1">
              <a:solidFill>
                <a:schemeClr val="accent6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8" name="Titel 5">
            <a:extLst>
              <a:ext uri="{FF2B5EF4-FFF2-40B4-BE49-F238E27FC236}">
                <a16:creationId xmlns:a16="http://schemas.microsoft.com/office/drawing/2014/main" id="{97C79283-0F4F-2E43-AC37-3C71C669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46" y="288032"/>
            <a:ext cx="2253942" cy="860810"/>
          </a:xfrm>
        </p:spPr>
        <p:txBody>
          <a:bodyPr>
            <a:normAutofit/>
          </a:bodyPr>
          <a:lstStyle/>
          <a:p>
            <a:r>
              <a:rPr lang="de-DE" sz="2800">
                <a:latin typeface="Times" pitchFamily="2" charset="0"/>
              </a:rPr>
              <a:t>Agenda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A729A21-5058-114B-B689-F4F68CC332EB}"/>
              </a:ext>
            </a:extLst>
          </p:cNvPr>
          <p:cNvSpPr/>
          <p:nvPr/>
        </p:nvSpPr>
        <p:spPr>
          <a:xfrm>
            <a:off x="584616" y="431564"/>
            <a:ext cx="523512" cy="860810"/>
          </a:xfrm>
          <a:prstGeom prst="rect">
            <a:avLst/>
          </a:prstGeom>
          <a:solidFill>
            <a:srgbClr val="6F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E3611CD2-DFC6-3147-BBBB-FC82489EC88A}"/>
              </a:ext>
            </a:extLst>
          </p:cNvPr>
          <p:cNvSpPr txBox="1"/>
          <p:nvPr/>
        </p:nvSpPr>
        <p:spPr>
          <a:xfrm>
            <a:off x="1156525" y="897043"/>
            <a:ext cx="221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Inhaltsübersicht</a:t>
            </a:r>
          </a:p>
        </p:txBody>
      </p: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2E2A354B-8EEA-1D4F-9911-860CFB21FF19}"/>
              </a:ext>
            </a:extLst>
          </p:cNvPr>
          <p:cNvCxnSpPr/>
          <p:nvPr/>
        </p:nvCxnSpPr>
        <p:spPr>
          <a:xfrm>
            <a:off x="1156525" y="937330"/>
            <a:ext cx="22145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91351E4-45DF-974D-99CF-975536F6273A}"/>
              </a:ext>
            </a:extLst>
          </p:cNvPr>
          <p:cNvSpPr/>
          <p:nvPr/>
        </p:nvSpPr>
        <p:spPr>
          <a:xfrm>
            <a:off x="8620125" y="431564"/>
            <a:ext cx="3571875" cy="89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itel 5">
            <a:extLst>
              <a:ext uri="{FF2B5EF4-FFF2-40B4-BE49-F238E27FC236}">
                <a16:creationId xmlns:a16="http://schemas.microsoft.com/office/drawing/2014/main" id="{77C47AD1-2619-0543-B2B4-2512AA6ABFD1}"/>
              </a:ext>
            </a:extLst>
          </p:cNvPr>
          <p:cNvSpPr txBox="1">
            <a:spLocks/>
          </p:cNvSpPr>
          <p:nvPr/>
        </p:nvSpPr>
        <p:spPr>
          <a:xfrm>
            <a:off x="8820914" y="304601"/>
            <a:ext cx="3300073" cy="860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>
                <a:latin typeface="Times" pitchFamily="2" charset="0"/>
              </a:rPr>
              <a:t>Winterthur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00BA4BA1-A960-F64F-90CA-E85B5BB6F17D}"/>
              </a:ext>
            </a:extLst>
          </p:cNvPr>
          <p:cNvSpPr txBox="1"/>
          <p:nvPr/>
        </p:nvSpPr>
        <p:spPr>
          <a:xfrm>
            <a:off x="8860294" y="913612"/>
            <a:ext cx="254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Rechnungs-/ Budgetanalyse</a:t>
            </a:r>
          </a:p>
        </p:txBody>
      </p: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B9DF1110-5196-304E-BD78-D70EB72B5B74}"/>
              </a:ext>
            </a:extLst>
          </p:cNvPr>
          <p:cNvCxnSpPr>
            <a:cxnSpLocks/>
          </p:cNvCxnSpPr>
          <p:nvPr/>
        </p:nvCxnSpPr>
        <p:spPr>
          <a:xfrm>
            <a:off x="8860294" y="893679"/>
            <a:ext cx="308482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4" name="Picture 3" descr="Logo&#10;&#10;Description automatically generated">
            <a:extLst>
              <a:ext uri="{FF2B5EF4-FFF2-40B4-BE49-F238E27FC236}">
                <a16:creationId xmlns:a16="http://schemas.microsoft.com/office/drawing/2014/main" id="{D3FD82E5-9134-45D6-9DD5-70ED259E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235978"/>
            <a:ext cx="998254" cy="485497"/>
          </a:xfrm>
          <a:prstGeom prst="rect">
            <a:avLst/>
          </a:prstGeom>
        </p:spPr>
      </p:pic>
      <p:sp>
        <p:nvSpPr>
          <p:cNvPr id="45" name="Freeform 93">
            <a:extLst>
              <a:ext uri="{FF2B5EF4-FFF2-40B4-BE49-F238E27FC236}">
                <a16:creationId xmlns:a16="http://schemas.microsoft.com/office/drawing/2014/main" id="{FD2B903B-490F-334D-A4E1-258DBC740A17}"/>
              </a:ext>
            </a:extLst>
          </p:cNvPr>
          <p:cNvSpPr>
            <a:spLocks noEditPoints="1"/>
          </p:cNvSpPr>
          <p:nvPr/>
        </p:nvSpPr>
        <p:spPr bwMode="auto">
          <a:xfrm>
            <a:off x="752820" y="4764085"/>
            <a:ext cx="710616" cy="698683"/>
          </a:xfrm>
          <a:custGeom>
            <a:avLst/>
            <a:gdLst>
              <a:gd name="T0" fmla="*/ 651 w 659"/>
              <a:gd name="T1" fmla="*/ 0 h 658"/>
              <a:gd name="T2" fmla="*/ 361 w 659"/>
              <a:gd name="T3" fmla="*/ 2 h 658"/>
              <a:gd name="T4" fmla="*/ 0 w 659"/>
              <a:gd name="T5" fmla="*/ 366 h 658"/>
              <a:gd name="T6" fmla="*/ 288 w 659"/>
              <a:gd name="T7" fmla="*/ 656 h 658"/>
              <a:gd name="T8" fmla="*/ 298 w 659"/>
              <a:gd name="T9" fmla="*/ 656 h 658"/>
              <a:gd name="T10" fmla="*/ 659 w 659"/>
              <a:gd name="T11" fmla="*/ 292 h 658"/>
              <a:gd name="T12" fmla="*/ 293 w 659"/>
              <a:gd name="T13" fmla="*/ 641 h 658"/>
              <a:gd name="T14" fmla="*/ 369 w 659"/>
              <a:gd name="T15" fmla="*/ 14 h 658"/>
              <a:gd name="T16" fmla="*/ 645 w 659"/>
              <a:gd name="T17" fmla="*/ 289 h 658"/>
              <a:gd name="T18" fmla="*/ 514 w 659"/>
              <a:gd name="T19" fmla="*/ 81 h 658"/>
              <a:gd name="T20" fmla="*/ 452 w 659"/>
              <a:gd name="T21" fmla="*/ 144 h 658"/>
              <a:gd name="T22" fmla="*/ 514 w 659"/>
              <a:gd name="T23" fmla="*/ 200 h 658"/>
              <a:gd name="T24" fmla="*/ 559 w 659"/>
              <a:gd name="T25" fmla="*/ 188 h 658"/>
              <a:gd name="T26" fmla="*/ 514 w 659"/>
              <a:gd name="T27" fmla="*/ 81 h 658"/>
              <a:gd name="T28" fmla="*/ 514 w 659"/>
              <a:gd name="T29" fmla="*/ 192 h 658"/>
              <a:gd name="T30" fmla="*/ 514 w 659"/>
              <a:gd name="T31" fmla="*/ 192 h 658"/>
              <a:gd name="T32" fmla="*/ 480 w 659"/>
              <a:gd name="T33" fmla="*/ 110 h 658"/>
              <a:gd name="T34" fmla="*/ 563 w 659"/>
              <a:gd name="T35" fmla="*/ 144 h 658"/>
              <a:gd name="T36" fmla="*/ 403 w 659"/>
              <a:gd name="T37" fmla="*/ 266 h 658"/>
              <a:gd name="T38" fmla="*/ 423 w 659"/>
              <a:gd name="T39" fmla="*/ 236 h 658"/>
              <a:gd name="T40" fmla="*/ 393 w 659"/>
              <a:gd name="T41" fmla="*/ 256 h 658"/>
              <a:gd name="T42" fmla="*/ 308 w 659"/>
              <a:gd name="T43" fmla="*/ 248 h 658"/>
              <a:gd name="T44" fmla="*/ 315 w 659"/>
              <a:gd name="T45" fmla="*/ 334 h 658"/>
              <a:gd name="T46" fmla="*/ 225 w 659"/>
              <a:gd name="T47" fmla="*/ 325 h 658"/>
              <a:gd name="T48" fmla="*/ 211 w 659"/>
              <a:gd name="T49" fmla="*/ 326 h 658"/>
              <a:gd name="T50" fmla="*/ 215 w 659"/>
              <a:gd name="T51" fmla="*/ 435 h 658"/>
              <a:gd name="T52" fmla="*/ 219 w 659"/>
              <a:gd name="T53" fmla="*/ 447 h 658"/>
              <a:gd name="T54" fmla="*/ 253 w 659"/>
              <a:gd name="T55" fmla="*/ 416 h 658"/>
              <a:gd name="T56" fmla="*/ 336 w 659"/>
              <a:gd name="T57" fmla="*/ 425 h 658"/>
              <a:gd name="T58" fmla="*/ 333 w 659"/>
              <a:gd name="T59" fmla="*/ 336 h 658"/>
              <a:gd name="T60" fmla="*/ 418 w 659"/>
              <a:gd name="T61" fmla="*/ 332 h 658"/>
              <a:gd name="T62" fmla="*/ 431 w 659"/>
              <a:gd name="T63" fmla="*/ 329 h 658"/>
              <a:gd name="T64" fmla="*/ 317 w 659"/>
              <a:gd name="T65" fmla="*/ 258 h 658"/>
              <a:gd name="T66" fmla="*/ 383 w 659"/>
              <a:gd name="T67" fmla="*/ 266 h 658"/>
              <a:gd name="T68" fmla="*/ 317 w 659"/>
              <a:gd name="T69" fmla="*/ 258 h 658"/>
              <a:gd name="T70" fmla="*/ 326 w 659"/>
              <a:gd name="T71" fmla="*/ 415 h 658"/>
              <a:gd name="T72" fmla="*/ 323 w 659"/>
              <a:gd name="T73" fmla="*/ 34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9" h="658">
                <a:moveTo>
                  <a:pt x="658" y="7"/>
                </a:moveTo>
                <a:cubicBezTo>
                  <a:pt x="658" y="3"/>
                  <a:pt x="655" y="0"/>
                  <a:pt x="651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64" y="0"/>
                  <a:pt x="362" y="0"/>
                  <a:pt x="361" y="2"/>
                </a:cubicBezTo>
                <a:cubicBezTo>
                  <a:pt x="2" y="361"/>
                  <a:pt x="2" y="361"/>
                  <a:pt x="2" y="361"/>
                </a:cubicBezTo>
                <a:cubicBezTo>
                  <a:pt x="1" y="362"/>
                  <a:pt x="0" y="364"/>
                  <a:pt x="0" y="366"/>
                </a:cubicBezTo>
                <a:cubicBezTo>
                  <a:pt x="0" y="367"/>
                  <a:pt x="1" y="369"/>
                  <a:pt x="2" y="370"/>
                </a:cubicBezTo>
                <a:cubicBezTo>
                  <a:pt x="288" y="656"/>
                  <a:pt x="288" y="656"/>
                  <a:pt x="288" y="656"/>
                </a:cubicBezTo>
                <a:cubicBezTo>
                  <a:pt x="289" y="657"/>
                  <a:pt x="291" y="658"/>
                  <a:pt x="293" y="658"/>
                </a:cubicBezTo>
                <a:cubicBezTo>
                  <a:pt x="294" y="658"/>
                  <a:pt x="296" y="657"/>
                  <a:pt x="298" y="656"/>
                </a:cubicBezTo>
                <a:cubicBezTo>
                  <a:pt x="656" y="297"/>
                  <a:pt x="656" y="297"/>
                  <a:pt x="656" y="297"/>
                </a:cubicBezTo>
                <a:cubicBezTo>
                  <a:pt x="658" y="296"/>
                  <a:pt x="659" y="294"/>
                  <a:pt x="659" y="292"/>
                </a:cubicBezTo>
                <a:lnTo>
                  <a:pt x="658" y="7"/>
                </a:lnTo>
                <a:close/>
                <a:moveTo>
                  <a:pt x="293" y="641"/>
                </a:moveTo>
                <a:cubicBezTo>
                  <a:pt x="17" y="366"/>
                  <a:pt x="17" y="366"/>
                  <a:pt x="17" y="366"/>
                </a:cubicBezTo>
                <a:cubicBezTo>
                  <a:pt x="369" y="14"/>
                  <a:pt x="369" y="14"/>
                  <a:pt x="369" y="14"/>
                </a:cubicBezTo>
                <a:cubicBezTo>
                  <a:pt x="644" y="14"/>
                  <a:pt x="644" y="14"/>
                  <a:pt x="644" y="14"/>
                </a:cubicBezTo>
                <a:cubicBezTo>
                  <a:pt x="645" y="289"/>
                  <a:pt x="645" y="289"/>
                  <a:pt x="645" y="289"/>
                </a:cubicBezTo>
                <a:lnTo>
                  <a:pt x="293" y="641"/>
                </a:lnTo>
                <a:close/>
                <a:moveTo>
                  <a:pt x="514" y="81"/>
                </a:moveTo>
                <a:cubicBezTo>
                  <a:pt x="498" y="81"/>
                  <a:pt x="482" y="88"/>
                  <a:pt x="470" y="100"/>
                </a:cubicBezTo>
                <a:cubicBezTo>
                  <a:pt x="458" y="111"/>
                  <a:pt x="452" y="127"/>
                  <a:pt x="452" y="144"/>
                </a:cubicBezTo>
                <a:cubicBezTo>
                  <a:pt x="452" y="178"/>
                  <a:pt x="480" y="206"/>
                  <a:pt x="514" y="206"/>
                </a:cubicBezTo>
                <a:cubicBezTo>
                  <a:pt x="514" y="200"/>
                  <a:pt x="514" y="200"/>
                  <a:pt x="514" y="200"/>
                </a:cubicBezTo>
                <a:cubicBezTo>
                  <a:pt x="514" y="206"/>
                  <a:pt x="514" y="206"/>
                  <a:pt x="514" y="206"/>
                </a:cubicBezTo>
                <a:cubicBezTo>
                  <a:pt x="531" y="206"/>
                  <a:pt x="547" y="200"/>
                  <a:pt x="559" y="188"/>
                </a:cubicBezTo>
                <a:cubicBezTo>
                  <a:pt x="570" y="176"/>
                  <a:pt x="577" y="160"/>
                  <a:pt x="577" y="144"/>
                </a:cubicBezTo>
                <a:cubicBezTo>
                  <a:pt x="577" y="109"/>
                  <a:pt x="549" y="81"/>
                  <a:pt x="514" y="81"/>
                </a:cubicBezTo>
                <a:close/>
                <a:moveTo>
                  <a:pt x="549" y="178"/>
                </a:moveTo>
                <a:cubicBezTo>
                  <a:pt x="540" y="187"/>
                  <a:pt x="527" y="192"/>
                  <a:pt x="514" y="192"/>
                </a:cubicBezTo>
                <a:cubicBezTo>
                  <a:pt x="514" y="199"/>
                  <a:pt x="514" y="199"/>
                  <a:pt x="514" y="199"/>
                </a:cubicBezTo>
                <a:cubicBezTo>
                  <a:pt x="514" y="192"/>
                  <a:pt x="514" y="192"/>
                  <a:pt x="514" y="192"/>
                </a:cubicBezTo>
                <a:cubicBezTo>
                  <a:pt x="488" y="192"/>
                  <a:pt x="466" y="171"/>
                  <a:pt x="466" y="144"/>
                </a:cubicBezTo>
                <a:cubicBezTo>
                  <a:pt x="466" y="131"/>
                  <a:pt x="471" y="119"/>
                  <a:pt x="480" y="110"/>
                </a:cubicBezTo>
                <a:cubicBezTo>
                  <a:pt x="489" y="100"/>
                  <a:pt x="501" y="95"/>
                  <a:pt x="514" y="95"/>
                </a:cubicBezTo>
                <a:cubicBezTo>
                  <a:pt x="541" y="95"/>
                  <a:pt x="563" y="117"/>
                  <a:pt x="563" y="144"/>
                </a:cubicBezTo>
                <a:cubicBezTo>
                  <a:pt x="563" y="157"/>
                  <a:pt x="558" y="169"/>
                  <a:pt x="549" y="178"/>
                </a:cubicBezTo>
                <a:close/>
                <a:moveTo>
                  <a:pt x="403" y="266"/>
                </a:moveTo>
                <a:cubicBezTo>
                  <a:pt x="423" y="246"/>
                  <a:pt x="423" y="246"/>
                  <a:pt x="423" y="246"/>
                </a:cubicBezTo>
                <a:cubicBezTo>
                  <a:pt x="426" y="243"/>
                  <a:pt x="426" y="238"/>
                  <a:pt x="423" y="236"/>
                </a:cubicBezTo>
                <a:cubicBezTo>
                  <a:pt x="421" y="233"/>
                  <a:pt x="416" y="233"/>
                  <a:pt x="414" y="236"/>
                </a:cubicBezTo>
                <a:cubicBezTo>
                  <a:pt x="393" y="256"/>
                  <a:pt x="393" y="256"/>
                  <a:pt x="393" y="256"/>
                </a:cubicBezTo>
                <a:cubicBezTo>
                  <a:pt x="386" y="250"/>
                  <a:pt x="373" y="241"/>
                  <a:pt x="358" y="236"/>
                </a:cubicBezTo>
                <a:cubicBezTo>
                  <a:pt x="339" y="230"/>
                  <a:pt x="321" y="234"/>
                  <a:pt x="308" y="248"/>
                </a:cubicBezTo>
                <a:cubicBezTo>
                  <a:pt x="280" y="276"/>
                  <a:pt x="303" y="313"/>
                  <a:pt x="315" y="333"/>
                </a:cubicBezTo>
                <a:cubicBezTo>
                  <a:pt x="315" y="334"/>
                  <a:pt x="315" y="334"/>
                  <a:pt x="315" y="334"/>
                </a:cubicBezTo>
                <a:cubicBezTo>
                  <a:pt x="253" y="396"/>
                  <a:pt x="253" y="396"/>
                  <a:pt x="253" y="396"/>
                </a:cubicBezTo>
                <a:cubicBezTo>
                  <a:pt x="240" y="378"/>
                  <a:pt x="228" y="348"/>
                  <a:pt x="225" y="325"/>
                </a:cubicBezTo>
                <a:cubicBezTo>
                  <a:pt x="225" y="321"/>
                  <a:pt x="222" y="318"/>
                  <a:pt x="218" y="319"/>
                </a:cubicBezTo>
                <a:cubicBezTo>
                  <a:pt x="214" y="319"/>
                  <a:pt x="211" y="323"/>
                  <a:pt x="211" y="326"/>
                </a:cubicBezTo>
                <a:cubicBezTo>
                  <a:pt x="214" y="353"/>
                  <a:pt x="228" y="386"/>
                  <a:pt x="243" y="406"/>
                </a:cubicBezTo>
                <a:cubicBezTo>
                  <a:pt x="215" y="435"/>
                  <a:pt x="215" y="435"/>
                  <a:pt x="215" y="435"/>
                </a:cubicBezTo>
                <a:cubicBezTo>
                  <a:pt x="212" y="438"/>
                  <a:pt x="212" y="442"/>
                  <a:pt x="215" y="445"/>
                </a:cubicBezTo>
                <a:cubicBezTo>
                  <a:pt x="216" y="446"/>
                  <a:pt x="218" y="447"/>
                  <a:pt x="219" y="447"/>
                </a:cubicBezTo>
                <a:cubicBezTo>
                  <a:pt x="221" y="447"/>
                  <a:pt x="223" y="446"/>
                  <a:pt x="224" y="445"/>
                </a:cubicBezTo>
                <a:cubicBezTo>
                  <a:pt x="253" y="416"/>
                  <a:pt x="253" y="416"/>
                  <a:pt x="253" y="416"/>
                </a:cubicBezTo>
                <a:cubicBezTo>
                  <a:pt x="268" y="429"/>
                  <a:pt x="285" y="439"/>
                  <a:pt x="303" y="439"/>
                </a:cubicBezTo>
                <a:cubicBezTo>
                  <a:pt x="314" y="439"/>
                  <a:pt x="326" y="435"/>
                  <a:pt x="336" y="425"/>
                </a:cubicBezTo>
                <a:cubicBezTo>
                  <a:pt x="368" y="392"/>
                  <a:pt x="347" y="358"/>
                  <a:pt x="335" y="340"/>
                </a:cubicBezTo>
                <a:cubicBezTo>
                  <a:pt x="335" y="338"/>
                  <a:pt x="334" y="337"/>
                  <a:pt x="333" y="336"/>
                </a:cubicBezTo>
                <a:cubicBezTo>
                  <a:pt x="393" y="276"/>
                  <a:pt x="393" y="276"/>
                  <a:pt x="393" y="276"/>
                </a:cubicBezTo>
                <a:cubicBezTo>
                  <a:pt x="404" y="290"/>
                  <a:pt x="413" y="310"/>
                  <a:pt x="418" y="332"/>
                </a:cubicBezTo>
                <a:cubicBezTo>
                  <a:pt x="418" y="336"/>
                  <a:pt x="422" y="338"/>
                  <a:pt x="426" y="338"/>
                </a:cubicBezTo>
                <a:cubicBezTo>
                  <a:pt x="430" y="337"/>
                  <a:pt x="432" y="333"/>
                  <a:pt x="431" y="329"/>
                </a:cubicBezTo>
                <a:cubicBezTo>
                  <a:pt x="426" y="305"/>
                  <a:pt x="416" y="282"/>
                  <a:pt x="403" y="266"/>
                </a:cubicBezTo>
                <a:close/>
                <a:moveTo>
                  <a:pt x="317" y="258"/>
                </a:moveTo>
                <a:cubicBezTo>
                  <a:pt x="328" y="248"/>
                  <a:pt x="340" y="245"/>
                  <a:pt x="354" y="249"/>
                </a:cubicBezTo>
                <a:cubicBezTo>
                  <a:pt x="366" y="253"/>
                  <a:pt x="377" y="261"/>
                  <a:pt x="383" y="266"/>
                </a:cubicBezTo>
                <a:cubicBezTo>
                  <a:pt x="326" y="324"/>
                  <a:pt x="326" y="324"/>
                  <a:pt x="326" y="324"/>
                </a:cubicBezTo>
                <a:cubicBezTo>
                  <a:pt x="311" y="300"/>
                  <a:pt x="299" y="276"/>
                  <a:pt x="317" y="258"/>
                </a:cubicBezTo>
                <a:close/>
                <a:moveTo>
                  <a:pt x="323" y="347"/>
                </a:moveTo>
                <a:cubicBezTo>
                  <a:pt x="338" y="370"/>
                  <a:pt x="349" y="392"/>
                  <a:pt x="326" y="415"/>
                </a:cubicBezTo>
                <a:cubicBezTo>
                  <a:pt x="320" y="421"/>
                  <a:pt x="298" y="438"/>
                  <a:pt x="263" y="40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23" y="346"/>
                  <a:pt x="323" y="347"/>
                  <a:pt x="323" y="3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46097A5-25B1-1F45-BA33-BEE87B3102E7}"/>
              </a:ext>
            </a:extLst>
          </p:cNvPr>
          <p:cNvGrpSpPr/>
          <p:nvPr/>
        </p:nvGrpSpPr>
        <p:grpSpPr>
          <a:xfrm>
            <a:off x="2386391" y="2051521"/>
            <a:ext cx="659026" cy="661984"/>
            <a:chOff x="6351097" y="2314447"/>
            <a:chExt cx="1153778" cy="1158957"/>
          </a:xfrm>
        </p:grpSpPr>
        <p:sp>
          <p:nvSpPr>
            <p:cNvPr id="49" name="Oval 30">
              <a:extLst>
                <a:ext uri="{FF2B5EF4-FFF2-40B4-BE49-F238E27FC236}">
                  <a16:creationId xmlns:a16="http://schemas.microsoft.com/office/drawing/2014/main" id="{EA2E3134-82B9-1C4F-ACD0-FE9F6C944548}"/>
                </a:ext>
              </a:extLst>
            </p:cNvPr>
            <p:cNvSpPr/>
            <p:nvPr/>
          </p:nvSpPr>
          <p:spPr>
            <a:xfrm>
              <a:off x="6351097" y="2843140"/>
              <a:ext cx="630264" cy="630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152">
              <a:extLst>
                <a:ext uri="{FF2B5EF4-FFF2-40B4-BE49-F238E27FC236}">
                  <a16:creationId xmlns:a16="http://schemas.microsoft.com/office/drawing/2014/main" id="{A4661A9B-059E-3E49-87BA-463DFDFE1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7844" y="2314447"/>
              <a:ext cx="1047031" cy="1012848"/>
            </a:xfrm>
            <a:custGeom>
              <a:avLst/>
              <a:gdLst>
                <a:gd name="T0" fmla="*/ 93 w 186"/>
                <a:gd name="T1" fmla="*/ 0 h 185"/>
                <a:gd name="T2" fmla="*/ 0 w 186"/>
                <a:gd name="T3" fmla="*/ 93 h 185"/>
                <a:gd name="T4" fmla="*/ 93 w 186"/>
                <a:gd name="T5" fmla="*/ 185 h 185"/>
                <a:gd name="T6" fmla="*/ 186 w 186"/>
                <a:gd name="T7" fmla="*/ 93 h 185"/>
                <a:gd name="T8" fmla="*/ 93 w 186"/>
                <a:gd name="T9" fmla="*/ 0 h 185"/>
                <a:gd name="T10" fmla="*/ 93 w 186"/>
                <a:gd name="T11" fmla="*/ 177 h 185"/>
                <a:gd name="T12" fmla="*/ 41 w 186"/>
                <a:gd name="T13" fmla="*/ 159 h 185"/>
                <a:gd name="T14" fmla="*/ 68 w 186"/>
                <a:gd name="T15" fmla="*/ 140 h 185"/>
                <a:gd name="T16" fmla="*/ 78 w 186"/>
                <a:gd name="T17" fmla="*/ 131 h 185"/>
                <a:gd name="T18" fmla="*/ 75 w 186"/>
                <a:gd name="T19" fmla="*/ 122 h 185"/>
                <a:gd name="T20" fmla="*/ 71 w 186"/>
                <a:gd name="T21" fmla="*/ 121 h 185"/>
                <a:gd name="T22" fmla="*/ 53 w 186"/>
                <a:gd name="T23" fmla="*/ 118 h 185"/>
                <a:gd name="T24" fmla="*/ 59 w 186"/>
                <a:gd name="T25" fmla="*/ 76 h 185"/>
                <a:gd name="T26" fmla="*/ 95 w 186"/>
                <a:gd name="T27" fmla="*/ 34 h 185"/>
                <a:gd name="T28" fmla="*/ 126 w 186"/>
                <a:gd name="T29" fmla="*/ 78 h 185"/>
                <a:gd name="T30" fmla="*/ 133 w 186"/>
                <a:gd name="T31" fmla="*/ 117 h 185"/>
                <a:gd name="T32" fmla="*/ 113 w 186"/>
                <a:gd name="T33" fmla="*/ 120 h 185"/>
                <a:gd name="T34" fmla="*/ 109 w 186"/>
                <a:gd name="T35" fmla="*/ 123 h 185"/>
                <a:gd name="T36" fmla="*/ 118 w 186"/>
                <a:gd name="T37" fmla="*/ 139 h 185"/>
                <a:gd name="T38" fmla="*/ 145 w 186"/>
                <a:gd name="T39" fmla="*/ 159 h 185"/>
                <a:gd name="T40" fmla="*/ 93 w 186"/>
                <a:gd name="T41" fmla="*/ 177 h 185"/>
                <a:gd name="T42" fmla="*/ 151 w 186"/>
                <a:gd name="T43" fmla="*/ 153 h 185"/>
                <a:gd name="T44" fmla="*/ 121 w 186"/>
                <a:gd name="T45" fmla="*/ 132 h 185"/>
                <a:gd name="T46" fmla="*/ 117 w 186"/>
                <a:gd name="T47" fmla="*/ 129 h 185"/>
                <a:gd name="T48" fmla="*/ 143 w 186"/>
                <a:gd name="T49" fmla="*/ 122 h 185"/>
                <a:gd name="T50" fmla="*/ 145 w 186"/>
                <a:gd name="T51" fmla="*/ 118 h 185"/>
                <a:gd name="T52" fmla="*/ 142 w 186"/>
                <a:gd name="T53" fmla="*/ 114 h 185"/>
                <a:gd name="T54" fmla="*/ 135 w 186"/>
                <a:gd name="T55" fmla="*/ 78 h 185"/>
                <a:gd name="T56" fmla="*/ 95 w 186"/>
                <a:gd name="T57" fmla="*/ 25 h 185"/>
                <a:gd name="T58" fmla="*/ 50 w 186"/>
                <a:gd name="T59" fmla="*/ 76 h 185"/>
                <a:gd name="T60" fmla="*/ 44 w 186"/>
                <a:gd name="T61" fmla="*/ 115 h 185"/>
                <a:gd name="T62" fmla="*/ 41 w 186"/>
                <a:gd name="T63" fmla="*/ 118 h 185"/>
                <a:gd name="T64" fmla="*/ 43 w 186"/>
                <a:gd name="T65" fmla="*/ 122 h 185"/>
                <a:gd name="T66" fmla="*/ 70 w 186"/>
                <a:gd name="T67" fmla="*/ 130 h 185"/>
                <a:gd name="T68" fmla="*/ 65 w 186"/>
                <a:gd name="T69" fmla="*/ 132 h 185"/>
                <a:gd name="T70" fmla="*/ 34 w 186"/>
                <a:gd name="T71" fmla="*/ 153 h 185"/>
                <a:gd name="T72" fmla="*/ 9 w 186"/>
                <a:gd name="T73" fmla="*/ 93 h 185"/>
                <a:gd name="T74" fmla="*/ 93 w 186"/>
                <a:gd name="T75" fmla="*/ 8 h 185"/>
                <a:gd name="T76" fmla="*/ 177 w 186"/>
                <a:gd name="T77" fmla="*/ 93 h 185"/>
                <a:gd name="T78" fmla="*/ 151 w 186"/>
                <a:gd name="T79" fmla="*/ 15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85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73" y="177"/>
                    <a:pt x="55" y="170"/>
                    <a:pt x="41" y="159"/>
                  </a:cubicBezTo>
                  <a:cubicBezTo>
                    <a:pt x="46" y="151"/>
                    <a:pt x="58" y="143"/>
                    <a:pt x="68" y="140"/>
                  </a:cubicBezTo>
                  <a:cubicBezTo>
                    <a:pt x="74" y="138"/>
                    <a:pt x="77" y="135"/>
                    <a:pt x="78" y="131"/>
                  </a:cubicBezTo>
                  <a:cubicBezTo>
                    <a:pt x="79" y="126"/>
                    <a:pt x="76" y="122"/>
                    <a:pt x="75" y="122"/>
                  </a:cubicBezTo>
                  <a:cubicBezTo>
                    <a:pt x="74" y="121"/>
                    <a:pt x="72" y="120"/>
                    <a:pt x="71" y="121"/>
                  </a:cubicBezTo>
                  <a:cubicBezTo>
                    <a:pt x="71" y="121"/>
                    <a:pt x="64" y="123"/>
                    <a:pt x="53" y="118"/>
                  </a:cubicBezTo>
                  <a:cubicBezTo>
                    <a:pt x="56" y="112"/>
                    <a:pt x="59" y="100"/>
                    <a:pt x="59" y="76"/>
                  </a:cubicBezTo>
                  <a:cubicBezTo>
                    <a:pt x="59" y="37"/>
                    <a:pt x="76" y="34"/>
                    <a:pt x="95" y="34"/>
                  </a:cubicBezTo>
                  <a:cubicBezTo>
                    <a:pt x="109" y="34"/>
                    <a:pt x="126" y="38"/>
                    <a:pt x="126" y="78"/>
                  </a:cubicBezTo>
                  <a:cubicBezTo>
                    <a:pt x="126" y="100"/>
                    <a:pt x="130" y="111"/>
                    <a:pt x="133" y="117"/>
                  </a:cubicBezTo>
                  <a:cubicBezTo>
                    <a:pt x="129" y="119"/>
                    <a:pt x="121" y="121"/>
                    <a:pt x="113" y="120"/>
                  </a:cubicBezTo>
                  <a:cubicBezTo>
                    <a:pt x="111" y="120"/>
                    <a:pt x="109" y="121"/>
                    <a:pt x="109" y="123"/>
                  </a:cubicBezTo>
                  <a:cubicBezTo>
                    <a:pt x="107" y="126"/>
                    <a:pt x="107" y="134"/>
                    <a:pt x="118" y="139"/>
                  </a:cubicBezTo>
                  <a:cubicBezTo>
                    <a:pt x="126" y="143"/>
                    <a:pt x="137" y="149"/>
                    <a:pt x="145" y="159"/>
                  </a:cubicBezTo>
                  <a:cubicBezTo>
                    <a:pt x="131" y="170"/>
                    <a:pt x="113" y="177"/>
                    <a:pt x="93" y="177"/>
                  </a:cubicBezTo>
                  <a:close/>
                  <a:moveTo>
                    <a:pt x="151" y="153"/>
                  </a:moveTo>
                  <a:cubicBezTo>
                    <a:pt x="142" y="142"/>
                    <a:pt x="131" y="136"/>
                    <a:pt x="121" y="132"/>
                  </a:cubicBezTo>
                  <a:cubicBezTo>
                    <a:pt x="119" y="131"/>
                    <a:pt x="118" y="130"/>
                    <a:pt x="117" y="129"/>
                  </a:cubicBezTo>
                  <a:cubicBezTo>
                    <a:pt x="131" y="128"/>
                    <a:pt x="142" y="122"/>
                    <a:pt x="143" y="122"/>
                  </a:cubicBezTo>
                  <a:cubicBezTo>
                    <a:pt x="144" y="121"/>
                    <a:pt x="145" y="119"/>
                    <a:pt x="145" y="118"/>
                  </a:cubicBezTo>
                  <a:cubicBezTo>
                    <a:pt x="145" y="116"/>
                    <a:pt x="144" y="115"/>
                    <a:pt x="142" y="114"/>
                  </a:cubicBezTo>
                  <a:cubicBezTo>
                    <a:pt x="142" y="114"/>
                    <a:pt x="135" y="108"/>
                    <a:pt x="135" y="78"/>
                  </a:cubicBezTo>
                  <a:cubicBezTo>
                    <a:pt x="135" y="43"/>
                    <a:pt x="121" y="25"/>
                    <a:pt x="95" y="25"/>
                  </a:cubicBezTo>
                  <a:cubicBezTo>
                    <a:pt x="73" y="25"/>
                    <a:pt x="50" y="31"/>
                    <a:pt x="50" y="76"/>
                  </a:cubicBezTo>
                  <a:cubicBezTo>
                    <a:pt x="50" y="108"/>
                    <a:pt x="45" y="114"/>
                    <a:pt x="44" y="115"/>
                  </a:cubicBezTo>
                  <a:cubicBezTo>
                    <a:pt x="43" y="115"/>
                    <a:pt x="42" y="116"/>
                    <a:pt x="41" y="118"/>
                  </a:cubicBezTo>
                  <a:cubicBezTo>
                    <a:pt x="41" y="120"/>
                    <a:pt x="42" y="121"/>
                    <a:pt x="43" y="122"/>
                  </a:cubicBezTo>
                  <a:cubicBezTo>
                    <a:pt x="55" y="129"/>
                    <a:pt x="64" y="130"/>
                    <a:pt x="70" y="130"/>
                  </a:cubicBezTo>
                  <a:cubicBezTo>
                    <a:pt x="69" y="130"/>
                    <a:pt x="68" y="131"/>
                    <a:pt x="65" y="132"/>
                  </a:cubicBezTo>
                  <a:cubicBezTo>
                    <a:pt x="54" y="135"/>
                    <a:pt x="41" y="144"/>
                    <a:pt x="34" y="153"/>
                  </a:cubicBezTo>
                  <a:cubicBezTo>
                    <a:pt x="18" y="138"/>
                    <a:pt x="9" y="116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17"/>
                    <a:pt x="167" y="138"/>
                    <a:pt x="151" y="1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2" name="Freeform 86">
            <a:extLst>
              <a:ext uri="{FF2B5EF4-FFF2-40B4-BE49-F238E27FC236}">
                <a16:creationId xmlns:a16="http://schemas.microsoft.com/office/drawing/2014/main" id="{1096A37A-A5F1-EF45-BFD7-340C34811FF4}"/>
              </a:ext>
            </a:extLst>
          </p:cNvPr>
          <p:cNvSpPr>
            <a:spLocks noEditPoints="1"/>
          </p:cNvSpPr>
          <p:nvPr/>
        </p:nvSpPr>
        <p:spPr bwMode="auto">
          <a:xfrm>
            <a:off x="5684594" y="1996827"/>
            <a:ext cx="631605" cy="633222"/>
          </a:xfrm>
          <a:custGeom>
            <a:avLst/>
            <a:gdLst>
              <a:gd name="T0" fmla="*/ 208 w 575"/>
              <a:gd name="T1" fmla="*/ 639 h 639"/>
              <a:gd name="T2" fmla="*/ 201 w 575"/>
              <a:gd name="T3" fmla="*/ 373 h 639"/>
              <a:gd name="T4" fmla="*/ 369 w 575"/>
              <a:gd name="T5" fmla="*/ 366 h 639"/>
              <a:gd name="T6" fmla="*/ 376 w 575"/>
              <a:gd name="T7" fmla="*/ 632 h 639"/>
              <a:gd name="T8" fmla="*/ 215 w 575"/>
              <a:gd name="T9" fmla="*/ 625 h 639"/>
              <a:gd name="T10" fmla="*/ 362 w 575"/>
              <a:gd name="T11" fmla="*/ 380 h 639"/>
              <a:gd name="T12" fmla="*/ 215 w 575"/>
              <a:gd name="T13" fmla="*/ 625 h 639"/>
              <a:gd name="T14" fmla="*/ 10 w 575"/>
              <a:gd name="T15" fmla="*/ 639 h 639"/>
              <a:gd name="T16" fmla="*/ 3 w 575"/>
              <a:gd name="T17" fmla="*/ 503 h 639"/>
              <a:gd name="T18" fmla="*/ 170 w 575"/>
              <a:gd name="T19" fmla="*/ 496 h 639"/>
              <a:gd name="T20" fmla="*/ 177 w 575"/>
              <a:gd name="T21" fmla="*/ 632 h 639"/>
              <a:gd name="T22" fmla="*/ 17 w 575"/>
              <a:gd name="T23" fmla="*/ 625 h 639"/>
              <a:gd name="T24" fmla="*/ 163 w 575"/>
              <a:gd name="T25" fmla="*/ 510 h 639"/>
              <a:gd name="T26" fmla="*/ 17 w 575"/>
              <a:gd name="T27" fmla="*/ 625 h 639"/>
              <a:gd name="T28" fmla="*/ 5 w 575"/>
              <a:gd name="T29" fmla="*/ 411 h 639"/>
              <a:gd name="T30" fmla="*/ 292 w 575"/>
              <a:gd name="T31" fmla="*/ 47 h 639"/>
              <a:gd name="T32" fmla="*/ 256 w 575"/>
              <a:gd name="T33" fmla="*/ 4 h 639"/>
              <a:gd name="T34" fmla="*/ 417 w 575"/>
              <a:gd name="T35" fmla="*/ 0 h 639"/>
              <a:gd name="T36" fmla="*/ 424 w 575"/>
              <a:gd name="T37" fmla="*/ 163 h 639"/>
              <a:gd name="T38" fmla="*/ 412 w 575"/>
              <a:gd name="T39" fmla="*/ 168 h 639"/>
              <a:gd name="T40" fmla="*/ 31 w 575"/>
              <a:gd name="T41" fmla="*/ 414 h 639"/>
              <a:gd name="T42" fmla="*/ 279 w 575"/>
              <a:gd name="T43" fmla="*/ 14 h 639"/>
              <a:gd name="T44" fmla="*/ 307 w 575"/>
              <a:gd name="T45" fmla="*/ 51 h 639"/>
              <a:gd name="T46" fmla="*/ 16 w 575"/>
              <a:gd name="T47" fmla="*/ 402 h 639"/>
              <a:gd name="T48" fmla="*/ 22 w 575"/>
              <a:gd name="T49" fmla="*/ 403 h 639"/>
              <a:gd name="T50" fmla="*/ 383 w 575"/>
              <a:gd name="T51" fmla="*/ 118 h 639"/>
              <a:gd name="T52" fmla="*/ 410 w 575"/>
              <a:gd name="T53" fmla="*/ 14 h 639"/>
              <a:gd name="T54" fmla="*/ 568 w 575"/>
              <a:gd name="T55" fmla="*/ 639 h 639"/>
              <a:gd name="T56" fmla="*/ 400 w 575"/>
              <a:gd name="T57" fmla="*/ 632 h 639"/>
              <a:gd name="T58" fmla="*/ 407 w 575"/>
              <a:gd name="T59" fmla="*/ 238 h 639"/>
              <a:gd name="T60" fmla="*/ 575 w 575"/>
              <a:gd name="T61" fmla="*/ 245 h 639"/>
              <a:gd name="T62" fmla="*/ 568 w 575"/>
              <a:gd name="T63" fmla="*/ 639 h 639"/>
              <a:gd name="T64" fmla="*/ 561 w 575"/>
              <a:gd name="T65" fmla="*/ 625 h 639"/>
              <a:gd name="T66" fmla="*/ 414 w 575"/>
              <a:gd name="T67" fmla="*/ 252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4" name="Freeform 140">
            <a:extLst>
              <a:ext uri="{FF2B5EF4-FFF2-40B4-BE49-F238E27FC236}">
                <a16:creationId xmlns:a16="http://schemas.microsoft.com/office/drawing/2014/main" id="{79E71ED0-C109-904E-8FF7-913DEC17C014}"/>
              </a:ext>
            </a:extLst>
          </p:cNvPr>
          <p:cNvSpPr>
            <a:spLocks noEditPoints="1"/>
          </p:cNvSpPr>
          <p:nvPr/>
        </p:nvSpPr>
        <p:spPr bwMode="auto">
          <a:xfrm>
            <a:off x="7322971" y="4834622"/>
            <a:ext cx="556598" cy="558834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Chevron 23">
            <a:extLst>
              <a:ext uri="{FF2B5EF4-FFF2-40B4-BE49-F238E27FC236}">
                <a16:creationId xmlns:a16="http://schemas.microsoft.com/office/drawing/2014/main" id="{9F5C9DEF-9305-F144-A1F5-3419AD4D52F8}"/>
              </a:ext>
            </a:extLst>
          </p:cNvPr>
          <p:cNvSpPr/>
          <p:nvPr/>
        </p:nvSpPr>
        <p:spPr>
          <a:xfrm>
            <a:off x="8492563" y="3712668"/>
            <a:ext cx="1632373" cy="96097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C206AA6-C55F-F94C-9E36-C0258ECA9493}"/>
              </a:ext>
            </a:extLst>
          </p:cNvPr>
          <p:cNvSpPr/>
          <p:nvPr/>
        </p:nvSpPr>
        <p:spPr>
          <a:xfrm>
            <a:off x="8763495" y="1789561"/>
            <a:ext cx="1033988" cy="1052152"/>
          </a:xfrm>
          <a:prstGeom prst="ellipse">
            <a:avLst/>
          </a:prstGeom>
          <a:noFill/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5" name="Straight Connector 75">
            <a:extLst>
              <a:ext uri="{FF2B5EF4-FFF2-40B4-BE49-F238E27FC236}">
                <a16:creationId xmlns:a16="http://schemas.microsoft.com/office/drawing/2014/main" id="{AB9072BA-7C29-5040-94A2-C5C7F01224F2}"/>
              </a:ext>
            </a:extLst>
          </p:cNvPr>
          <p:cNvCxnSpPr/>
          <p:nvPr/>
        </p:nvCxnSpPr>
        <p:spPr>
          <a:xfrm flipV="1">
            <a:off x="9280489" y="3185131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141">
            <a:extLst>
              <a:ext uri="{FF2B5EF4-FFF2-40B4-BE49-F238E27FC236}">
                <a16:creationId xmlns:a16="http://schemas.microsoft.com/office/drawing/2014/main" id="{04EB9B52-EE6E-B24F-AF9D-2F5939867FD8}"/>
              </a:ext>
            </a:extLst>
          </p:cNvPr>
          <p:cNvSpPr>
            <a:spLocks noEditPoints="1"/>
          </p:cNvSpPr>
          <p:nvPr/>
        </p:nvSpPr>
        <p:spPr bwMode="auto">
          <a:xfrm>
            <a:off x="8962021" y="2044645"/>
            <a:ext cx="636934" cy="541984"/>
          </a:xfrm>
          <a:custGeom>
            <a:avLst/>
            <a:gdLst>
              <a:gd name="T0" fmla="*/ 126 w 185"/>
              <a:gd name="T1" fmla="*/ 17 h 152"/>
              <a:gd name="T2" fmla="*/ 75 w 185"/>
              <a:gd name="T3" fmla="*/ 0 h 152"/>
              <a:gd name="T4" fmla="*/ 8 w 185"/>
              <a:gd name="T5" fmla="*/ 17 h 152"/>
              <a:gd name="T6" fmla="*/ 0 w 185"/>
              <a:gd name="T7" fmla="*/ 67 h 152"/>
              <a:gd name="T8" fmla="*/ 8 w 185"/>
              <a:gd name="T9" fmla="*/ 143 h 152"/>
              <a:gd name="T10" fmla="*/ 168 w 185"/>
              <a:gd name="T11" fmla="*/ 152 h 152"/>
              <a:gd name="T12" fmla="*/ 177 w 185"/>
              <a:gd name="T13" fmla="*/ 76 h 152"/>
              <a:gd name="T14" fmla="*/ 185 w 185"/>
              <a:gd name="T15" fmla="*/ 25 h 152"/>
              <a:gd name="T16" fmla="*/ 75 w 185"/>
              <a:gd name="T17" fmla="*/ 8 h 152"/>
              <a:gd name="T18" fmla="*/ 118 w 185"/>
              <a:gd name="T19" fmla="*/ 17 h 152"/>
              <a:gd name="T20" fmla="*/ 75 w 185"/>
              <a:gd name="T21" fmla="*/ 8 h 152"/>
              <a:gd name="T22" fmla="*/ 16 w 185"/>
              <a:gd name="T23" fmla="*/ 143 h 152"/>
              <a:gd name="T24" fmla="*/ 33 w 185"/>
              <a:gd name="T25" fmla="*/ 76 h 152"/>
              <a:gd name="T26" fmla="*/ 42 w 185"/>
              <a:gd name="T27" fmla="*/ 93 h 152"/>
              <a:gd name="T28" fmla="*/ 67 w 185"/>
              <a:gd name="T29" fmla="*/ 84 h 152"/>
              <a:gd name="T30" fmla="*/ 118 w 185"/>
              <a:gd name="T31" fmla="*/ 76 h 152"/>
              <a:gd name="T32" fmla="*/ 126 w 185"/>
              <a:gd name="T33" fmla="*/ 93 h 152"/>
              <a:gd name="T34" fmla="*/ 151 w 185"/>
              <a:gd name="T35" fmla="*/ 84 h 152"/>
              <a:gd name="T36" fmla="*/ 168 w 185"/>
              <a:gd name="T37" fmla="*/ 76 h 152"/>
              <a:gd name="T38" fmla="*/ 42 w 185"/>
              <a:gd name="T39" fmla="*/ 84 h 152"/>
              <a:gd name="T40" fmla="*/ 59 w 185"/>
              <a:gd name="T41" fmla="*/ 59 h 152"/>
              <a:gd name="T42" fmla="*/ 42 w 185"/>
              <a:gd name="T43" fmla="*/ 84 h 152"/>
              <a:gd name="T44" fmla="*/ 126 w 185"/>
              <a:gd name="T45" fmla="*/ 59 h 152"/>
              <a:gd name="T46" fmla="*/ 143 w 185"/>
              <a:gd name="T47" fmla="*/ 84 h 152"/>
              <a:gd name="T48" fmla="*/ 177 w 185"/>
              <a:gd name="T49" fmla="*/ 67 h 152"/>
              <a:gd name="T50" fmla="*/ 151 w 185"/>
              <a:gd name="T51" fmla="*/ 59 h 152"/>
              <a:gd name="T52" fmla="*/ 126 w 185"/>
              <a:gd name="T53" fmla="*/ 51 h 152"/>
              <a:gd name="T54" fmla="*/ 118 w 185"/>
              <a:gd name="T55" fmla="*/ 67 h 152"/>
              <a:gd name="T56" fmla="*/ 67 w 185"/>
              <a:gd name="T57" fmla="*/ 59 h 152"/>
              <a:gd name="T58" fmla="*/ 42 w 185"/>
              <a:gd name="T59" fmla="*/ 51 h 152"/>
              <a:gd name="T60" fmla="*/ 33 w 185"/>
              <a:gd name="T61" fmla="*/ 67 h 152"/>
              <a:gd name="T62" fmla="*/ 8 w 185"/>
              <a:gd name="T63" fmla="*/ 25 h 152"/>
              <a:gd name="T64" fmla="*/ 177 w 185"/>
              <a:gd name="T65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5" h="152">
                <a:moveTo>
                  <a:pt x="177" y="17"/>
                </a:moveTo>
                <a:cubicBezTo>
                  <a:pt x="126" y="17"/>
                  <a:pt x="126" y="17"/>
                  <a:pt x="126" y="17"/>
                </a:cubicBezTo>
                <a:cubicBezTo>
                  <a:pt x="126" y="8"/>
                  <a:pt x="119" y="0"/>
                  <a:pt x="109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66" y="0"/>
                  <a:pt x="59" y="8"/>
                  <a:pt x="59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3" y="17"/>
                  <a:pt x="0" y="21"/>
                  <a:pt x="0" y="25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3" y="76"/>
                  <a:pt x="8" y="76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8"/>
                  <a:pt x="12" y="152"/>
                  <a:pt x="16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73" y="152"/>
                  <a:pt x="177" y="148"/>
                  <a:pt x="177" y="143"/>
                </a:cubicBezTo>
                <a:cubicBezTo>
                  <a:pt x="177" y="76"/>
                  <a:pt x="177" y="76"/>
                  <a:pt x="177" y="76"/>
                </a:cubicBezTo>
                <a:cubicBezTo>
                  <a:pt x="181" y="76"/>
                  <a:pt x="185" y="72"/>
                  <a:pt x="185" y="67"/>
                </a:cubicBezTo>
                <a:cubicBezTo>
                  <a:pt x="185" y="25"/>
                  <a:pt x="185" y="25"/>
                  <a:pt x="185" y="25"/>
                </a:cubicBezTo>
                <a:cubicBezTo>
                  <a:pt x="185" y="21"/>
                  <a:pt x="181" y="17"/>
                  <a:pt x="177" y="17"/>
                </a:cubicBezTo>
                <a:close/>
                <a:moveTo>
                  <a:pt x="75" y="8"/>
                </a:moveTo>
                <a:cubicBezTo>
                  <a:pt x="109" y="8"/>
                  <a:pt x="109" y="8"/>
                  <a:pt x="109" y="8"/>
                </a:cubicBezTo>
                <a:cubicBezTo>
                  <a:pt x="114" y="8"/>
                  <a:pt x="118" y="12"/>
                  <a:pt x="118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2"/>
                  <a:pt x="71" y="8"/>
                  <a:pt x="75" y="8"/>
                </a:cubicBezTo>
                <a:close/>
                <a:moveTo>
                  <a:pt x="168" y="143"/>
                </a:moveTo>
                <a:cubicBezTo>
                  <a:pt x="16" y="143"/>
                  <a:pt x="16" y="143"/>
                  <a:pt x="16" y="143"/>
                </a:cubicBezTo>
                <a:cubicBezTo>
                  <a:pt x="16" y="76"/>
                  <a:pt x="16" y="76"/>
                  <a:pt x="16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84"/>
                  <a:pt x="33" y="84"/>
                  <a:pt x="33" y="84"/>
                </a:cubicBezTo>
                <a:cubicBezTo>
                  <a:pt x="33" y="89"/>
                  <a:pt x="37" y="93"/>
                  <a:pt x="42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3" y="93"/>
                  <a:pt x="67" y="89"/>
                  <a:pt x="67" y="84"/>
                </a:cubicBezTo>
                <a:cubicBezTo>
                  <a:pt x="67" y="76"/>
                  <a:pt x="67" y="76"/>
                  <a:pt x="67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9"/>
                  <a:pt x="121" y="93"/>
                  <a:pt x="126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8" y="93"/>
                  <a:pt x="151" y="89"/>
                  <a:pt x="151" y="84"/>
                </a:cubicBezTo>
                <a:cubicBezTo>
                  <a:pt x="151" y="76"/>
                  <a:pt x="151" y="76"/>
                  <a:pt x="151" y="76"/>
                </a:cubicBezTo>
                <a:cubicBezTo>
                  <a:pt x="168" y="76"/>
                  <a:pt x="168" y="76"/>
                  <a:pt x="168" y="76"/>
                </a:cubicBezTo>
                <a:lnTo>
                  <a:pt x="168" y="143"/>
                </a:lnTo>
                <a:close/>
                <a:moveTo>
                  <a:pt x="42" y="84"/>
                </a:moveTo>
                <a:cubicBezTo>
                  <a:pt x="42" y="59"/>
                  <a:pt x="42" y="59"/>
                  <a:pt x="42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84"/>
                  <a:pt x="59" y="84"/>
                  <a:pt x="59" y="84"/>
                </a:cubicBezTo>
                <a:lnTo>
                  <a:pt x="42" y="84"/>
                </a:lnTo>
                <a:close/>
                <a:moveTo>
                  <a:pt x="126" y="84"/>
                </a:moveTo>
                <a:cubicBezTo>
                  <a:pt x="126" y="59"/>
                  <a:pt x="126" y="59"/>
                  <a:pt x="126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3" y="84"/>
                  <a:pt x="143" y="84"/>
                  <a:pt x="143" y="84"/>
                </a:cubicBezTo>
                <a:lnTo>
                  <a:pt x="126" y="84"/>
                </a:lnTo>
                <a:close/>
                <a:moveTo>
                  <a:pt x="177" y="67"/>
                </a:moveTo>
                <a:cubicBezTo>
                  <a:pt x="151" y="67"/>
                  <a:pt x="151" y="67"/>
                  <a:pt x="151" y="67"/>
                </a:cubicBezTo>
                <a:cubicBezTo>
                  <a:pt x="151" y="59"/>
                  <a:pt x="151" y="59"/>
                  <a:pt x="151" y="59"/>
                </a:cubicBezTo>
                <a:cubicBezTo>
                  <a:pt x="151" y="54"/>
                  <a:pt x="148" y="51"/>
                  <a:pt x="143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1" y="51"/>
                  <a:pt x="118" y="54"/>
                  <a:pt x="118" y="59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4"/>
                  <a:pt x="63" y="51"/>
                  <a:pt x="5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37" y="51"/>
                  <a:pt x="33" y="54"/>
                  <a:pt x="33" y="59"/>
                </a:cubicBezTo>
                <a:cubicBezTo>
                  <a:pt x="33" y="67"/>
                  <a:pt x="33" y="67"/>
                  <a:pt x="33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25"/>
                  <a:pt x="8" y="25"/>
                  <a:pt x="8" y="25"/>
                </a:cubicBezTo>
                <a:cubicBezTo>
                  <a:pt x="177" y="25"/>
                  <a:pt x="177" y="25"/>
                  <a:pt x="177" y="25"/>
                </a:cubicBezTo>
                <a:lnTo>
                  <a:pt x="177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TextBox 74">
            <a:extLst>
              <a:ext uri="{FF2B5EF4-FFF2-40B4-BE49-F238E27FC236}">
                <a16:creationId xmlns:a16="http://schemas.microsoft.com/office/drawing/2014/main" id="{27A8D7B6-BAA3-114C-8E17-6B39D1EC2C9E}"/>
              </a:ext>
            </a:extLst>
          </p:cNvPr>
          <p:cNvSpPr txBox="1"/>
          <p:nvPr/>
        </p:nvSpPr>
        <p:spPr>
          <a:xfrm>
            <a:off x="8350645" y="4136297"/>
            <a:ext cx="18561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Eigenwirtschaftsbetriebe</a:t>
            </a:r>
            <a:endParaRPr lang="de-DE" sz="667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3" name="Freeform 21">
            <a:extLst>
              <a:ext uri="{FF2B5EF4-FFF2-40B4-BE49-F238E27FC236}">
                <a16:creationId xmlns:a16="http://schemas.microsoft.com/office/drawing/2014/main" id="{462F1F02-3545-4A48-AC73-C3B963CE490C}"/>
              </a:ext>
            </a:extLst>
          </p:cNvPr>
          <p:cNvSpPr>
            <a:spLocks noEditPoints="1"/>
          </p:cNvSpPr>
          <p:nvPr/>
        </p:nvSpPr>
        <p:spPr bwMode="auto">
          <a:xfrm>
            <a:off x="4004095" y="4794385"/>
            <a:ext cx="659287" cy="639309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Chevron 1">
            <a:extLst>
              <a:ext uri="{FF2B5EF4-FFF2-40B4-BE49-F238E27FC236}">
                <a16:creationId xmlns:a16="http://schemas.microsoft.com/office/drawing/2014/main" id="{A3EA8719-1D8A-204E-A98A-B18CD3FA5114}"/>
              </a:ext>
            </a:extLst>
          </p:cNvPr>
          <p:cNvSpPr/>
          <p:nvPr/>
        </p:nvSpPr>
        <p:spPr>
          <a:xfrm>
            <a:off x="10164808" y="3712055"/>
            <a:ext cx="1632373" cy="96097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5" name="Oval 13">
            <a:extLst>
              <a:ext uri="{FF2B5EF4-FFF2-40B4-BE49-F238E27FC236}">
                <a16:creationId xmlns:a16="http://schemas.microsoft.com/office/drawing/2014/main" id="{B4D9BA5D-B3E6-2B4F-9D27-D1F69CDE7725}"/>
              </a:ext>
            </a:extLst>
          </p:cNvPr>
          <p:cNvSpPr/>
          <p:nvPr/>
        </p:nvSpPr>
        <p:spPr>
          <a:xfrm>
            <a:off x="10386108" y="4587350"/>
            <a:ext cx="1033988" cy="10521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6" name="Straight Connector 56">
            <a:extLst>
              <a:ext uri="{FF2B5EF4-FFF2-40B4-BE49-F238E27FC236}">
                <a16:creationId xmlns:a16="http://schemas.microsoft.com/office/drawing/2014/main" id="{9431F640-358F-E445-848D-85A238B92FA0}"/>
              </a:ext>
            </a:extLst>
          </p:cNvPr>
          <p:cNvCxnSpPr/>
          <p:nvPr/>
        </p:nvCxnSpPr>
        <p:spPr>
          <a:xfrm flipV="1">
            <a:off x="10903101" y="4049969"/>
            <a:ext cx="0" cy="4294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61">
            <a:extLst>
              <a:ext uri="{FF2B5EF4-FFF2-40B4-BE49-F238E27FC236}">
                <a16:creationId xmlns:a16="http://schemas.microsoft.com/office/drawing/2014/main" id="{1712D009-BB7B-A649-9F66-EF2689A04272}"/>
              </a:ext>
            </a:extLst>
          </p:cNvPr>
          <p:cNvSpPr txBox="1"/>
          <p:nvPr/>
        </p:nvSpPr>
        <p:spPr>
          <a:xfrm>
            <a:off x="10019574" y="2524432"/>
            <a:ext cx="1854571" cy="623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de-DE" sz="120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de-DE" sz="65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de-DE" sz="1600" b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Sparprogramme</a:t>
            </a:r>
            <a:endParaRPr lang="de-DE" sz="1050" b="1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Freeform 40">
            <a:extLst>
              <a:ext uri="{FF2B5EF4-FFF2-40B4-BE49-F238E27FC236}">
                <a16:creationId xmlns:a16="http://schemas.microsoft.com/office/drawing/2014/main" id="{6E8F8B6B-14C4-5149-93DF-BF2B4A088025}"/>
              </a:ext>
            </a:extLst>
          </p:cNvPr>
          <p:cNvSpPr>
            <a:spLocks noEditPoints="1"/>
          </p:cNvSpPr>
          <p:nvPr/>
        </p:nvSpPr>
        <p:spPr bwMode="auto">
          <a:xfrm>
            <a:off x="10637175" y="4780088"/>
            <a:ext cx="531855" cy="666676"/>
          </a:xfrm>
          <a:custGeom>
            <a:avLst/>
            <a:gdLst>
              <a:gd name="T0" fmla="*/ 283 w 283"/>
              <a:gd name="T1" fmla="*/ 46 h 369"/>
              <a:gd name="T2" fmla="*/ 0 w 283"/>
              <a:gd name="T3" fmla="*/ 46 h 369"/>
              <a:gd name="T4" fmla="*/ 10 w 283"/>
              <a:gd name="T5" fmla="*/ 133 h 369"/>
              <a:gd name="T6" fmla="*/ 0 w 283"/>
              <a:gd name="T7" fmla="*/ 219 h 369"/>
              <a:gd name="T8" fmla="*/ 0 w 283"/>
              <a:gd name="T9" fmla="*/ 253 h 369"/>
              <a:gd name="T10" fmla="*/ 142 w 283"/>
              <a:gd name="T11" fmla="*/ 369 h 369"/>
              <a:gd name="T12" fmla="*/ 283 w 283"/>
              <a:gd name="T13" fmla="*/ 253 h 369"/>
              <a:gd name="T14" fmla="*/ 283 w 283"/>
              <a:gd name="T15" fmla="*/ 219 h 369"/>
              <a:gd name="T16" fmla="*/ 274 w 283"/>
              <a:gd name="T17" fmla="*/ 133 h 369"/>
              <a:gd name="T18" fmla="*/ 274 w 283"/>
              <a:gd name="T19" fmla="*/ 323 h 369"/>
              <a:gd name="T20" fmla="*/ 10 w 283"/>
              <a:gd name="T21" fmla="*/ 323 h 369"/>
              <a:gd name="T22" fmla="*/ 142 w 283"/>
              <a:gd name="T23" fmla="*/ 299 h 369"/>
              <a:gd name="T24" fmla="*/ 274 w 283"/>
              <a:gd name="T25" fmla="*/ 323 h 369"/>
              <a:gd name="T26" fmla="*/ 10 w 283"/>
              <a:gd name="T27" fmla="*/ 253 h 369"/>
              <a:gd name="T28" fmla="*/ 142 w 283"/>
              <a:gd name="T29" fmla="*/ 265 h 369"/>
              <a:gd name="T30" fmla="*/ 274 w 283"/>
              <a:gd name="T31" fmla="*/ 253 h 369"/>
              <a:gd name="T32" fmla="*/ 274 w 283"/>
              <a:gd name="T33" fmla="*/ 219 h 369"/>
              <a:gd name="T34" fmla="*/ 263 w 283"/>
              <a:gd name="T35" fmla="*/ 233 h 369"/>
              <a:gd name="T36" fmla="*/ 20 w 283"/>
              <a:gd name="T37" fmla="*/ 233 h 369"/>
              <a:gd name="T38" fmla="*/ 10 w 283"/>
              <a:gd name="T39" fmla="*/ 219 h 369"/>
              <a:gd name="T40" fmla="*/ 142 w 283"/>
              <a:gd name="T41" fmla="*/ 195 h 369"/>
              <a:gd name="T42" fmla="*/ 274 w 283"/>
              <a:gd name="T43" fmla="*/ 219 h 369"/>
              <a:gd name="T44" fmla="*/ 10 w 283"/>
              <a:gd name="T45" fmla="*/ 150 h 369"/>
              <a:gd name="T46" fmla="*/ 142 w 283"/>
              <a:gd name="T47" fmla="*/ 161 h 369"/>
              <a:gd name="T48" fmla="*/ 274 w 283"/>
              <a:gd name="T49" fmla="*/ 150 h 369"/>
              <a:gd name="T50" fmla="*/ 274 w 283"/>
              <a:gd name="T51" fmla="*/ 115 h 369"/>
              <a:gd name="T52" fmla="*/ 263 w 283"/>
              <a:gd name="T53" fmla="*/ 129 h 369"/>
              <a:gd name="T54" fmla="*/ 21 w 283"/>
              <a:gd name="T55" fmla="*/ 129 h 369"/>
              <a:gd name="T56" fmla="*/ 10 w 283"/>
              <a:gd name="T57" fmla="*/ 115 h 369"/>
              <a:gd name="T58" fmla="*/ 142 w 283"/>
              <a:gd name="T59" fmla="*/ 92 h 369"/>
              <a:gd name="T60" fmla="*/ 274 w 283"/>
              <a:gd name="T61" fmla="*/ 115 h 369"/>
              <a:gd name="T62" fmla="*/ 10 w 283"/>
              <a:gd name="T63" fmla="*/ 46 h 369"/>
              <a:gd name="T64" fmla="*/ 274 w 283"/>
              <a:gd name="T65" fmla="*/ 46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69">
                <a:moveTo>
                  <a:pt x="283" y="115"/>
                </a:moveTo>
                <a:cubicBezTo>
                  <a:pt x="283" y="46"/>
                  <a:pt x="283" y="46"/>
                  <a:pt x="283" y="46"/>
                </a:cubicBezTo>
                <a:cubicBezTo>
                  <a:pt x="283" y="16"/>
                  <a:pt x="210" y="0"/>
                  <a:pt x="142" y="0"/>
                </a:cubicBezTo>
                <a:cubicBezTo>
                  <a:pt x="73" y="0"/>
                  <a:pt x="0" y="16"/>
                  <a:pt x="0" y="4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2"/>
                  <a:pt x="4" y="128"/>
                  <a:pt x="10" y="133"/>
                </a:cubicBezTo>
                <a:cubicBezTo>
                  <a:pt x="3" y="138"/>
                  <a:pt x="0" y="144"/>
                  <a:pt x="0" y="1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6"/>
                  <a:pt x="4" y="231"/>
                  <a:pt x="10" y="236"/>
                </a:cubicBezTo>
                <a:cubicBezTo>
                  <a:pt x="3" y="242"/>
                  <a:pt x="0" y="247"/>
                  <a:pt x="0" y="25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53"/>
                  <a:pt x="73" y="369"/>
                  <a:pt x="142" y="369"/>
                </a:cubicBezTo>
                <a:cubicBezTo>
                  <a:pt x="210" y="369"/>
                  <a:pt x="283" y="353"/>
                  <a:pt x="283" y="323"/>
                </a:cubicBezTo>
                <a:cubicBezTo>
                  <a:pt x="283" y="253"/>
                  <a:pt x="283" y="253"/>
                  <a:pt x="283" y="253"/>
                </a:cubicBezTo>
                <a:cubicBezTo>
                  <a:pt x="283" y="247"/>
                  <a:pt x="280" y="242"/>
                  <a:pt x="274" y="236"/>
                </a:cubicBezTo>
                <a:cubicBezTo>
                  <a:pt x="280" y="231"/>
                  <a:pt x="283" y="226"/>
                  <a:pt x="283" y="219"/>
                </a:cubicBezTo>
                <a:cubicBezTo>
                  <a:pt x="283" y="150"/>
                  <a:pt x="283" y="150"/>
                  <a:pt x="283" y="150"/>
                </a:cubicBezTo>
                <a:cubicBezTo>
                  <a:pt x="283" y="144"/>
                  <a:pt x="280" y="138"/>
                  <a:pt x="274" y="133"/>
                </a:cubicBezTo>
                <a:cubicBezTo>
                  <a:pt x="280" y="128"/>
                  <a:pt x="283" y="122"/>
                  <a:pt x="283" y="115"/>
                </a:cubicBezTo>
                <a:close/>
                <a:moveTo>
                  <a:pt x="274" y="323"/>
                </a:moveTo>
                <a:cubicBezTo>
                  <a:pt x="274" y="340"/>
                  <a:pt x="220" y="359"/>
                  <a:pt x="142" y="359"/>
                </a:cubicBezTo>
                <a:cubicBezTo>
                  <a:pt x="64" y="359"/>
                  <a:pt x="10" y="340"/>
                  <a:pt x="10" y="323"/>
                </a:cubicBezTo>
                <a:cubicBezTo>
                  <a:pt x="10" y="271"/>
                  <a:pt x="10" y="271"/>
                  <a:pt x="10" y="271"/>
                </a:cubicBezTo>
                <a:cubicBezTo>
                  <a:pt x="31" y="289"/>
                  <a:pt x="88" y="299"/>
                  <a:pt x="142" y="299"/>
                </a:cubicBezTo>
                <a:cubicBezTo>
                  <a:pt x="196" y="299"/>
                  <a:pt x="252" y="289"/>
                  <a:pt x="274" y="271"/>
                </a:cubicBezTo>
                <a:lnTo>
                  <a:pt x="274" y="323"/>
                </a:lnTo>
                <a:close/>
                <a:moveTo>
                  <a:pt x="142" y="290"/>
                </a:moveTo>
                <a:cubicBezTo>
                  <a:pt x="64" y="290"/>
                  <a:pt x="10" y="271"/>
                  <a:pt x="10" y="253"/>
                </a:cubicBezTo>
                <a:cubicBezTo>
                  <a:pt x="10" y="249"/>
                  <a:pt x="14" y="245"/>
                  <a:pt x="18" y="242"/>
                </a:cubicBezTo>
                <a:cubicBezTo>
                  <a:pt x="43" y="257"/>
                  <a:pt x="94" y="265"/>
                  <a:pt x="142" y="265"/>
                </a:cubicBezTo>
                <a:cubicBezTo>
                  <a:pt x="190" y="265"/>
                  <a:pt x="240" y="257"/>
                  <a:pt x="266" y="242"/>
                </a:cubicBezTo>
                <a:cubicBezTo>
                  <a:pt x="270" y="245"/>
                  <a:pt x="274" y="249"/>
                  <a:pt x="274" y="253"/>
                </a:cubicBezTo>
                <a:cubicBezTo>
                  <a:pt x="274" y="271"/>
                  <a:pt x="220" y="290"/>
                  <a:pt x="142" y="290"/>
                </a:cubicBezTo>
                <a:close/>
                <a:moveTo>
                  <a:pt x="274" y="219"/>
                </a:moveTo>
                <a:cubicBezTo>
                  <a:pt x="274" y="223"/>
                  <a:pt x="271" y="228"/>
                  <a:pt x="264" y="232"/>
                </a:cubicBezTo>
                <a:cubicBezTo>
                  <a:pt x="264" y="232"/>
                  <a:pt x="264" y="232"/>
                  <a:pt x="263" y="233"/>
                </a:cubicBezTo>
                <a:cubicBezTo>
                  <a:pt x="244" y="245"/>
                  <a:pt x="199" y="255"/>
                  <a:pt x="142" y="255"/>
                </a:cubicBezTo>
                <a:cubicBezTo>
                  <a:pt x="84" y="255"/>
                  <a:pt x="40" y="245"/>
                  <a:pt x="20" y="233"/>
                </a:cubicBezTo>
                <a:cubicBezTo>
                  <a:pt x="20" y="232"/>
                  <a:pt x="20" y="232"/>
                  <a:pt x="19" y="232"/>
                </a:cubicBezTo>
                <a:cubicBezTo>
                  <a:pt x="13" y="228"/>
                  <a:pt x="10" y="223"/>
                  <a:pt x="10" y="219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31" y="186"/>
                  <a:pt x="88" y="195"/>
                  <a:pt x="142" y="195"/>
                </a:cubicBezTo>
                <a:cubicBezTo>
                  <a:pt x="196" y="195"/>
                  <a:pt x="252" y="186"/>
                  <a:pt x="274" y="167"/>
                </a:cubicBezTo>
                <a:lnTo>
                  <a:pt x="274" y="219"/>
                </a:lnTo>
                <a:close/>
                <a:moveTo>
                  <a:pt x="142" y="186"/>
                </a:moveTo>
                <a:cubicBezTo>
                  <a:pt x="64" y="186"/>
                  <a:pt x="10" y="167"/>
                  <a:pt x="10" y="150"/>
                </a:cubicBezTo>
                <a:cubicBezTo>
                  <a:pt x="10" y="145"/>
                  <a:pt x="14" y="141"/>
                  <a:pt x="18" y="138"/>
                </a:cubicBezTo>
                <a:cubicBezTo>
                  <a:pt x="43" y="153"/>
                  <a:pt x="94" y="161"/>
                  <a:pt x="142" y="161"/>
                </a:cubicBezTo>
                <a:cubicBezTo>
                  <a:pt x="190" y="161"/>
                  <a:pt x="240" y="153"/>
                  <a:pt x="266" y="138"/>
                </a:cubicBezTo>
                <a:cubicBezTo>
                  <a:pt x="270" y="141"/>
                  <a:pt x="274" y="145"/>
                  <a:pt x="274" y="150"/>
                </a:cubicBezTo>
                <a:cubicBezTo>
                  <a:pt x="274" y="167"/>
                  <a:pt x="220" y="186"/>
                  <a:pt x="142" y="186"/>
                </a:cubicBezTo>
                <a:close/>
                <a:moveTo>
                  <a:pt x="274" y="115"/>
                </a:moveTo>
                <a:cubicBezTo>
                  <a:pt x="274" y="120"/>
                  <a:pt x="271" y="124"/>
                  <a:pt x="264" y="128"/>
                </a:cubicBezTo>
                <a:cubicBezTo>
                  <a:pt x="264" y="128"/>
                  <a:pt x="263" y="129"/>
                  <a:pt x="263" y="129"/>
                </a:cubicBezTo>
                <a:cubicBezTo>
                  <a:pt x="243" y="142"/>
                  <a:pt x="199" y="152"/>
                  <a:pt x="142" y="152"/>
                </a:cubicBezTo>
                <a:cubicBezTo>
                  <a:pt x="85" y="152"/>
                  <a:pt x="40" y="142"/>
                  <a:pt x="21" y="129"/>
                </a:cubicBezTo>
                <a:cubicBezTo>
                  <a:pt x="20" y="129"/>
                  <a:pt x="20" y="128"/>
                  <a:pt x="19" y="128"/>
                </a:cubicBezTo>
                <a:cubicBezTo>
                  <a:pt x="13" y="124"/>
                  <a:pt x="10" y="120"/>
                  <a:pt x="10" y="115"/>
                </a:cubicBezTo>
                <a:cubicBezTo>
                  <a:pt x="10" y="63"/>
                  <a:pt x="10" y="63"/>
                  <a:pt x="10" y="63"/>
                </a:cubicBezTo>
                <a:cubicBezTo>
                  <a:pt x="31" y="82"/>
                  <a:pt x="88" y="92"/>
                  <a:pt x="142" y="92"/>
                </a:cubicBezTo>
                <a:cubicBezTo>
                  <a:pt x="196" y="92"/>
                  <a:pt x="252" y="82"/>
                  <a:pt x="274" y="63"/>
                </a:cubicBezTo>
                <a:lnTo>
                  <a:pt x="274" y="115"/>
                </a:lnTo>
                <a:close/>
                <a:moveTo>
                  <a:pt x="142" y="82"/>
                </a:moveTo>
                <a:cubicBezTo>
                  <a:pt x="64" y="82"/>
                  <a:pt x="10" y="63"/>
                  <a:pt x="10" y="46"/>
                </a:cubicBezTo>
                <a:cubicBezTo>
                  <a:pt x="10" y="29"/>
                  <a:pt x="64" y="10"/>
                  <a:pt x="142" y="10"/>
                </a:cubicBezTo>
                <a:cubicBezTo>
                  <a:pt x="220" y="10"/>
                  <a:pt x="274" y="29"/>
                  <a:pt x="274" y="46"/>
                </a:cubicBezTo>
                <a:cubicBezTo>
                  <a:pt x="274" y="63"/>
                  <a:pt x="220" y="82"/>
                  <a:pt x="142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3660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B88F6E51-7484-D743-9221-086E489F9F82}"/>
              </a:ext>
            </a:extLst>
          </p:cNvPr>
          <p:cNvSpPr>
            <a:spLocks/>
          </p:cNvSpPr>
          <p:nvPr/>
        </p:nvSpPr>
        <p:spPr bwMode="auto">
          <a:xfrm>
            <a:off x="9492228" y="2233908"/>
            <a:ext cx="2482620" cy="239018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accent2"/>
          </a:solidFill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DE3C45-9762-B945-A824-D1F58CF6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183" y="6370449"/>
            <a:ext cx="2743200" cy="365125"/>
          </a:xfrm>
        </p:spPr>
        <p:txBody>
          <a:bodyPr/>
          <a:lstStyle/>
          <a:p>
            <a:fld id="{802006FE-6571-4354-8775-F8708372C227}" type="slidenum">
              <a:rPr lang="de-DE" smtClean="0"/>
              <a:t>19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986D3B6-F1A1-2244-B9F7-B8D9619DA306}"/>
              </a:ext>
            </a:extLst>
          </p:cNvPr>
          <p:cNvSpPr txBox="1">
            <a:spLocks/>
          </p:cNvSpPr>
          <p:nvPr/>
        </p:nvSpPr>
        <p:spPr>
          <a:xfrm>
            <a:off x="411084" y="59400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Kulturausgaben Gesamt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BEBDD-B0B6-6847-8D7D-60B4B2FF8BAD}"/>
              </a:ext>
            </a:extLst>
          </p:cNvPr>
          <p:cNvSpPr txBox="1"/>
          <p:nvPr/>
        </p:nvSpPr>
        <p:spPr>
          <a:xfrm>
            <a:off x="9660942" y="2919603"/>
            <a:ext cx="2243686" cy="1329595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spc="150">
                <a:solidFill>
                  <a:schemeClr val="bg1"/>
                </a:solidFill>
                <a:latin typeface="Helvetica Neue"/>
              </a:rPr>
              <a:t>Bei Winterthur </a:t>
            </a:r>
            <a:r>
              <a:rPr lang="en-US" sz="1200" b="1" spc="150" err="1">
                <a:solidFill>
                  <a:schemeClr val="bg1"/>
                </a:solidFill>
                <a:latin typeface="Helvetica Neue"/>
              </a:rPr>
              <a:t>sind</a:t>
            </a:r>
            <a:r>
              <a:rPr lang="en-US" sz="1200" b="1" spc="150">
                <a:solidFill>
                  <a:schemeClr val="bg1"/>
                </a:solidFill>
                <a:latin typeface="Helvetica Neue"/>
              </a:rPr>
              <a:t> “</a:t>
            </a:r>
            <a:r>
              <a:rPr lang="en-US" sz="1200" b="1" spc="150" err="1">
                <a:solidFill>
                  <a:schemeClr val="bg1"/>
                </a:solidFill>
                <a:latin typeface="Helvetica Neue"/>
              </a:rPr>
              <a:t>Dienste</a:t>
            </a:r>
            <a:r>
              <a:rPr lang="en-US" sz="1200" b="1" spc="150">
                <a:solidFill>
                  <a:schemeClr val="bg1"/>
                </a:solidFill>
                <a:latin typeface="Helvetica Neue"/>
              </a:rPr>
              <a:t>” in </a:t>
            </a:r>
            <a:r>
              <a:rPr lang="en-US" sz="1200" b="1" spc="150" err="1">
                <a:solidFill>
                  <a:schemeClr val="bg1"/>
                </a:solidFill>
                <a:latin typeface="Helvetica Neue"/>
              </a:rPr>
              <a:t>Kulturausgaben</a:t>
            </a:r>
            <a:r>
              <a:rPr lang="en-US" sz="1200" b="1" spc="15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200" b="1" spc="150" err="1">
                <a:solidFill>
                  <a:schemeClr val="bg1"/>
                </a:solidFill>
                <a:latin typeface="Helvetica Neue"/>
              </a:rPr>
              <a:t>gerechnet</a:t>
            </a:r>
            <a:endParaRPr lang="en-US" sz="1200" b="1" spc="150">
              <a:solidFill>
                <a:schemeClr val="bg1"/>
              </a:solidFill>
              <a:latin typeface="Titillium"/>
            </a:endParaRPr>
          </a:p>
          <a:p>
            <a:pPr algn="ctr">
              <a:lnSpc>
                <a:spcPct val="120000"/>
              </a:lnSpc>
            </a:pPr>
            <a:r>
              <a:rPr lang="en-US" sz="1200" b="1" spc="150">
                <a:solidFill>
                  <a:schemeClr val="bg1"/>
                </a:solidFill>
                <a:latin typeface="Helvetica Neue"/>
              </a:rPr>
              <a:t>(Daten </a:t>
            </a:r>
            <a:r>
              <a:rPr lang="en-US" sz="1200" b="1" spc="150" err="1">
                <a:solidFill>
                  <a:schemeClr val="bg1"/>
                </a:solidFill>
                <a:latin typeface="Helvetica Neue"/>
              </a:rPr>
              <a:t>nicht</a:t>
            </a:r>
            <a:r>
              <a:rPr lang="en-US" sz="1200" b="1" spc="15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200" b="1" spc="150" err="1">
                <a:solidFill>
                  <a:schemeClr val="bg1"/>
                </a:solidFill>
                <a:latin typeface="Helvetica Neue"/>
              </a:rPr>
              <a:t>zugänglich</a:t>
            </a:r>
            <a:r>
              <a:rPr lang="en-US" sz="1200" b="1" spc="150">
                <a:solidFill>
                  <a:schemeClr val="bg1"/>
                </a:solidFill>
                <a:latin typeface="Helvetica Neue"/>
              </a:rPr>
              <a:t>)</a:t>
            </a:r>
            <a:endParaRPr lang="en-US" sz="1200" b="1" spc="150">
              <a:solidFill>
                <a:schemeClr val="bg1"/>
              </a:solidFill>
              <a:latin typeface="Titillium"/>
            </a:endParaRPr>
          </a:p>
        </p:txBody>
      </p:sp>
      <p:graphicFrame>
        <p:nvGraphicFramePr>
          <p:cNvPr id="13" name="Diagramm 1">
            <a:extLst>
              <a:ext uri="{FF2B5EF4-FFF2-40B4-BE49-F238E27FC236}">
                <a16:creationId xmlns:a16="http://schemas.microsoft.com/office/drawing/2014/main" id="{6E86D83D-4E63-4036-9991-88C497424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72087"/>
              </p:ext>
            </p:extLst>
          </p:nvPr>
        </p:nvGraphicFramePr>
        <p:xfrm>
          <a:off x="914400" y="1039452"/>
          <a:ext cx="8280400" cy="544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91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DE3C45-9762-B945-A824-D1F58CF6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183" y="6370449"/>
            <a:ext cx="2743200" cy="365125"/>
          </a:xfrm>
        </p:spPr>
        <p:txBody>
          <a:bodyPr/>
          <a:lstStyle/>
          <a:p>
            <a:fld id="{802006FE-6571-4354-8775-F8708372C227}" type="slidenum">
              <a:rPr lang="de-DE" smtClean="0"/>
              <a:t>20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986D3B6-F1A1-2244-B9F7-B8D9619DA306}"/>
              </a:ext>
            </a:extLst>
          </p:cNvPr>
          <p:cNvSpPr txBox="1">
            <a:spLocks/>
          </p:cNvSpPr>
          <p:nvPr/>
        </p:nvSpPr>
        <p:spPr>
          <a:xfrm>
            <a:off x="358533" y="53019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Kulturausgaben pro Kopf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5B981480-545B-5743-9CC4-2FC9B3836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01282"/>
              </p:ext>
            </p:extLst>
          </p:nvPr>
        </p:nvGraphicFramePr>
        <p:xfrm>
          <a:off x="0" y="1039452"/>
          <a:ext cx="9314121" cy="552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9">
            <a:extLst>
              <a:ext uri="{FF2B5EF4-FFF2-40B4-BE49-F238E27FC236}">
                <a16:creationId xmlns:a16="http://schemas.microsoft.com/office/drawing/2014/main" id="{0AF95931-491E-DC45-AE0B-8FD9E7856075}"/>
              </a:ext>
            </a:extLst>
          </p:cNvPr>
          <p:cNvGrpSpPr/>
          <p:nvPr/>
        </p:nvGrpSpPr>
        <p:grpSpPr>
          <a:xfrm>
            <a:off x="9523003" y="1816302"/>
            <a:ext cx="2327850" cy="1508105"/>
            <a:chOff x="1790700" y="2053854"/>
            <a:chExt cx="3103799" cy="2010806"/>
          </a:xfrm>
        </p:grpSpPr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1D8D0D2C-FEA1-1D46-92FC-B2B70CBCBC61}"/>
                </a:ext>
              </a:extLst>
            </p:cNvPr>
            <p:cNvSpPr txBox="1"/>
            <p:nvPr/>
          </p:nvSpPr>
          <p:spPr>
            <a:xfrm>
              <a:off x="2714661" y="2053854"/>
              <a:ext cx="2179838" cy="20108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spc="150" dirty="0">
                  <a:latin typeface="Helvetica Neue"/>
                  <a:ea typeface="Titillium" charset="0"/>
                  <a:cs typeface="Titillium" charset="0"/>
                </a:rPr>
                <a:t>Bei Winterthur </a:t>
              </a:r>
              <a:r>
                <a:rPr lang="en-US" sz="1400" b="1" spc="150" err="1">
                  <a:latin typeface="Helvetica Neue"/>
                  <a:ea typeface="Titillium" charset="0"/>
                  <a:cs typeface="Titillium" charset="0"/>
                </a:rPr>
                <a:t>sind</a:t>
              </a:r>
              <a:r>
                <a:rPr lang="en-US" sz="1400" b="1" spc="150" dirty="0">
                  <a:latin typeface="Helvetica Neue"/>
                  <a:ea typeface="Titillium" charset="0"/>
                  <a:cs typeface="Titillium" charset="0"/>
                </a:rPr>
                <a:t> “</a:t>
              </a:r>
              <a:r>
                <a:rPr lang="en-US" sz="1400" b="1" spc="150" err="1">
                  <a:latin typeface="Helvetica Neue"/>
                  <a:ea typeface="Titillium" charset="0"/>
                  <a:cs typeface="Titillium" charset="0"/>
                </a:rPr>
                <a:t>Dienste</a:t>
              </a:r>
              <a:r>
                <a:rPr lang="en-US" sz="1400" b="1" spc="150" dirty="0">
                  <a:latin typeface="Helvetica Neue"/>
                  <a:ea typeface="Titillium" charset="0"/>
                  <a:cs typeface="Titillium" charset="0"/>
                </a:rPr>
                <a:t>” in </a:t>
              </a:r>
              <a:r>
                <a:rPr lang="en-US" sz="1400" b="1" spc="150" err="1">
                  <a:latin typeface="Helvetica Neue"/>
                  <a:ea typeface="Titillium" charset="0"/>
                  <a:cs typeface="Titillium" charset="0"/>
                </a:rPr>
                <a:t>Kulturausgaben</a:t>
              </a:r>
              <a:r>
                <a:rPr lang="en-US" sz="1400" b="1" spc="150" dirty="0">
                  <a:latin typeface="Helvetica Neue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Helvetica Neue"/>
                  <a:ea typeface="Titillium" charset="0"/>
                  <a:cs typeface="Titillium" charset="0"/>
                </a:rPr>
                <a:t>gerechnet</a:t>
              </a:r>
              <a:r>
                <a:rPr lang="en-US" sz="1400" b="1" spc="150" dirty="0">
                  <a:latin typeface="Helvetica Neue"/>
                  <a:ea typeface="Titillium" charset="0"/>
                  <a:cs typeface="Titillium" charset="0"/>
                </a:rPr>
                <a:t> (Daten </a:t>
              </a:r>
              <a:r>
                <a:rPr lang="en-US" sz="1400" b="1" spc="150" err="1">
                  <a:latin typeface="Helvetica Neue"/>
                  <a:ea typeface="Titillium" charset="0"/>
                  <a:cs typeface="Titillium" charset="0"/>
                </a:rPr>
                <a:t>nicht</a:t>
              </a:r>
              <a:r>
                <a:rPr lang="en-US" sz="1400" b="1" spc="150" dirty="0">
                  <a:latin typeface="Helvetica Neue"/>
                  <a:ea typeface="Titillium" charset="0"/>
                  <a:cs typeface="Titillium" charset="0"/>
                </a:rPr>
                <a:t> </a:t>
              </a:r>
              <a:r>
                <a:rPr lang="en-US" sz="1400" b="1" spc="150" err="1">
                  <a:latin typeface="Helvetica Neue"/>
                  <a:ea typeface="Titillium" charset="0"/>
                  <a:cs typeface="Titillium" charset="0"/>
                </a:rPr>
                <a:t>zugänglich</a:t>
              </a:r>
              <a:r>
                <a:rPr lang="en-US" sz="1000" b="1" spc="150" dirty="0">
                  <a:latin typeface="Helvetica Neue"/>
                  <a:ea typeface="Titillium" charset="0"/>
                  <a:cs typeface="Titillium" charset="0"/>
                </a:rPr>
                <a:t>)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33243E7B-97CA-A949-AD5E-1E82F60EFDB6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5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latin typeface="Titillium Light" charset="0"/>
                  <a:ea typeface="Titillium Light" charset="0"/>
                  <a:cs typeface="Titillium Light" charset="0"/>
                </a:rPr>
                <a:t>01</a:t>
              </a:r>
            </a:p>
          </p:txBody>
        </p:sp>
        <p:cxnSp>
          <p:nvCxnSpPr>
            <p:cNvPr id="16" name="Straight Connector 26">
              <a:extLst>
                <a:ext uri="{FF2B5EF4-FFF2-40B4-BE49-F238E27FC236}">
                  <a16:creationId xmlns:a16="http://schemas.microsoft.com/office/drawing/2014/main" id="{4CDEB802-E915-FA4E-AF44-67DB5C08212C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A9B65AD3-9B1F-344B-AB83-E2059F7DCAFE}"/>
              </a:ext>
            </a:extLst>
          </p:cNvPr>
          <p:cNvGrpSpPr/>
          <p:nvPr/>
        </p:nvGrpSpPr>
        <p:grpSpPr>
          <a:xfrm>
            <a:off x="9523003" y="4234908"/>
            <a:ext cx="2426383" cy="646331"/>
            <a:chOff x="1790700" y="2326271"/>
            <a:chExt cx="3235176" cy="861775"/>
          </a:xfrm>
        </p:grpSpPr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402D7A91-A9AD-F44C-9783-1E5D629FE2A8}"/>
                </a:ext>
              </a:extLst>
            </p:cNvPr>
            <p:cNvSpPr txBox="1"/>
            <p:nvPr/>
          </p:nvSpPr>
          <p:spPr>
            <a:xfrm>
              <a:off x="2655782" y="2326271"/>
              <a:ext cx="2370094" cy="8617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spc="150" dirty="0">
                  <a:latin typeface="Helvetica Neue"/>
                  <a:ea typeface="Titillium" charset="0"/>
                  <a:cs typeface="Titillium" charset="0"/>
                </a:rPr>
                <a:t>Winterthur hat die </a:t>
              </a:r>
              <a:r>
                <a:rPr lang="en-US" sz="1400" b="1" spc="150" dirty="0" err="1">
                  <a:latin typeface="Helvetica Neue"/>
                  <a:ea typeface="Titillium" charset="0"/>
                  <a:cs typeface="Titillium" charset="0"/>
                </a:rPr>
                <a:t>höchsten</a:t>
              </a:r>
              <a:endParaRPr lang="de-DE" dirty="0" err="1"/>
            </a:p>
            <a:p>
              <a:r>
                <a:rPr lang="en-US" sz="1400" b="1" spc="150" dirty="0" err="1">
                  <a:latin typeface="Helvetica Neue"/>
                  <a:ea typeface="Titillium" charset="0"/>
                  <a:cs typeface="Titillium" charset="0"/>
                </a:rPr>
                <a:t>Kulturausgaben</a:t>
              </a:r>
              <a:endParaRPr lang="en-US" dirty="0" err="1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4AD34A84-B36C-7040-BA18-BDDB92A019F5}"/>
                </a:ext>
              </a:extLst>
            </p:cNvPr>
            <p:cNvSpPr txBox="1"/>
            <p:nvPr/>
          </p:nvSpPr>
          <p:spPr>
            <a:xfrm>
              <a:off x="2714662" y="2865798"/>
              <a:ext cx="1999671" cy="206809"/>
            </a:xfrm>
            <a:prstGeom prst="rect">
              <a:avLst/>
            </a:prstGeom>
            <a:noFill/>
          </p:spPr>
          <p:txBody>
            <a:bodyPr wrap="square" lIns="0" tIns="0" rIns="68580" bIns="0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90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endParaRP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9D1355FC-5BA5-FD49-8449-803654FADF34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454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latin typeface="Titillium Light" charset="0"/>
                  <a:ea typeface="Titillium Light" charset="0"/>
                  <a:cs typeface="Titillium Light" charset="0"/>
                </a:rPr>
                <a:t>02</a:t>
              </a:r>
            </a:p>
          </p:txBody>
        </p:sp>
        <p:cxnSp>
          <p:nvCxnSpPr>
            <p:cNvPr id="21" name="Straight Connector 26">
              <a:extLst>
                <a:ext uri="{FF2B5EF4-FFF2-40B4-BE49-F238E27FC236}">
                  <a16:creationId xmlns:a16="http://schemas.microsoft.com/office/drawing/2014/main" id="{C6F58825-F649-334E-B07A-2B0DA8134F7E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395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CD51ED1F-9508-4A94-9027-3566B020D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182795"/>
              </p:ext>
            </p:extLst>
          </p:nvPr>
        </p:nvGraphicFramePr>
        <p:xfrm>
          <a:off x="258382" y="1194181"/>
          <a:ext cx="8992826" cy="538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31954" y="-38663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Gesamteinnahmen und jährliche Zu-/Abnahme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798" y="6019541"/>
            <a:ext cx="998254" cy="485497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394F12BA-2E9B-44E7-B151-DDE615B5E0F7}"/>
              </a:ext>
            </a:extLst>
          </p:cNvPr>
          <p:cNvSpPr>
            <a:spLocks/>
          </p:cNvSpPr>
          <p:nvPr/>
        </p:nvSpPr>
        <p:spPr bwMode="auto">
          <a:xfrm>
            <a:off x="9646833" y="1251965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851680" y="2129505"/>
            <a:ext cx="1809655" cy="906338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0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Gesamteinnahmen</a:t>
            </a: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sind</a:t>
            </a: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von 2010 bis 2019 um 28,5% </a:t>
            </a:r>
            <a:r>
              <a:rPr lang="en-US" sz="10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gestiegen</a:t>
            </a: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bei</a:t>
            </a: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einem</a:t>
            </a: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Bevölkerungswachstum</a:t>
            </a:r>
            <a:r>
              <a:rPr lang="en-US" sz="10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von 13,5 %.</a:t>
            </a:r>
            <a:endParaRPr lang="en-US" sz="1000">
              <a:solidFill>
                <a:schemeClr val="bg1">
                  <a:alpha val="60000"/>
                </a:schemeClr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10046129" y="1809346"/>
            <a:ext cx="1317532" cy="1723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150" dirty="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Entwicklung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665072" y="3913343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722F7022-682B-4076-BCA3-91671C2B4F0F}"/>
              </a:ext>
            </a:extLst>
          </p:cNvPr>
          <p:cNvSpPr>
            <a:spLocks/>
          </p:cNvSpPr>
          <p:nvPr/>
        </p:nvSpPr>
        <p:spPr bwMode="auto">
          <a:xfrm>
            <a:off x="10064987" y="3459811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D9D9D9"/>
          </a:solidFill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8589253C-A1CE-47A8-B227-3C7F4EF58DE4}"/>
              </a:ext>
            </a:extLst>
          </p:cNvPr>
          <p:cNvSpPr txBox="1"/>
          <p:nvPr/>
        </p:nvSpPr>
        <p:spPr>
          <a:xfrm>
            <a:off x="10447393" y="3962216"/>
            <a:ext cx="1433146" cy="1723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150" dirty="0" err="1">
                <a:latin typeface="Helvetica Neue"/>
                <a:ea typeface="Titillium" charset="0"/>
                <a:cs typeface="Titillium" charset="0"/>
              </a:rPr>
              <a:t>Besonderheit</a:t>
            </a:r>
            <a:endParaRPr lang="en-US" sz="1200" b="1" spc="150">
              <a:solidFill>
                <a:srgbClr val="920028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2FF474AF-4646-431F-AF66-28D2AA3C87AE}"/>
              </a:ext>
            </a:extLst>
          </p:cNvPr>
          <p:cNvSpPr txBox="1"/>
          <p:nvPr/>
        </p:nvSpPr>
        <p:spPr>
          <a:xfrm>
            <a:off x="10355108" y="4211289"/>
            <a:ext cx="1689036" cy="997004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Das Budget 2019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wurde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deutlich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übertroffen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deshalb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ist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das Budget 2020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noch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deutlich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niedriger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angesetzt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B11220B-FF73-4AE0-9A38-BDB1F9678315}"/>
              </a:ext>
            </a:extLst>
          </p:cNvPr>
          <p:cNvSpPr txBox="1"/>
          <p:nvPr/>
        </p:nvSpPr>
        <p:spPr>
          <a:xfrm rot="16200000">
            <a:off x="7043758" y="3913342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3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21">
            <a:extLst>
              <a:ext uri="{FF2B5EF4-FFF2-40B4-BE49-F238E27FC236}">
                <a16:creationId xmlns:a16="http://schemas.microsoft.com/office/drawing/2014/main" id="{0A8E0D85-73C5-4507-B8AD-050A61F1B71A}"/>
              </a:ext>
            </a:extLst>
          </p:cNvPr>
          <p:cNvSpPr/>
          <p:nvPr/>
        </p:nvSpPr>
        <p:spPr>
          <a:xfrm>
            <a:off x="421588" y="4143559"/>
            <a:ext cx="2237323" cy="134627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endParaRPr lang="de-DE" sz="1200" spc="-41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10934" y="-120869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Einkommensquellen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263" y="6157147"/>
            <a:ext cx="998254" cy="4854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6F75501F-E98F-467A-A339-E1E4FCC59EE0}"/>
              </a:ext>
            </a:extLst>
          </p:cNvPr>
          <p:cNvSpPr txBox="1"/>
          <p:nvPr/>
        </p:nvSpPr>
        <p:spPr>
          <a:xfrm>
            <a:off x="686821" y="4272536"/>
            <a:ext cx="1851946" cy="1087670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Steuereinnahmen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erhöhten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sich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um 20%, die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Entgelteinnahmen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um 63%. Die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Bevölkerung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aber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nur</a:t>
            </a:r>
            <a:r>
              <a: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um 13,5%.</a:t>
            </a:r>
          </a:p>
        </p:txBody>
      </p:sp>
      <p:graphicFrame>
        <p:nvGraphicFramePr>
          <p:cNvPr id="18" name="Diagramm 13">
            <a:extLst>
              <a:ext uri="{FF2B5EF4-FFF2-40B4-BE49-F238E27FC236}">
                <a16:creationId xmlns:a16="http://schemas.microsoft.com/office/drawing/2014/main" id="{E9089575-EA88-4B44-B521-EA11A6276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600703"/>
              </p:ext>
            </p:extLst>
          </p:nvPr>
        </p:nvGraphicFramePr>
        <p:xfrm>
          <a:off x="3140378" y="594537"/>
          <a:ext cx="8635476" cy="556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hape 1021">
            <a:extLst>
              <a:ext uri="{FF2B5EF4-FFF2-40B4-BE49-F238E27FC236}">
                <a16:creationId xmlns:a16="http://schemas.microsoft.com/office/drawing/2014/main" id="{7E4D2074-29C7-4F41-B131-B0387F1111CE}"/>
              </a:ext>
            </a:extLst>
          </p:cNvPr>
          <p:cNvSpPr/>
          <p:nvPr/>
        </p:nvSpPr>
        <p:spPr>
          <a:xfrm>
            <a:off x="416146" y="1322621"/>
            <a:ext cx="2226999" cy="63510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b="1" spc="-41" dirty="0" err="1">
                <a:solidFill>
                  <a:srgbClr val="FFFFFF"/>
                </a:solidFill>
                <a:latin typeface="Helvetica Neue"/>
                <a:sym typeface="Rajdhani Semibold"/>
              </a:rPr>
              <a:t>Entwicklung</a:t>
            </a:r>
            <a:endParaRPr lang="de-DE" dirty="0" err="1"/>
          </a:p>
        </p:txBody>
      </p:sp>
      <p:sp>
        <p:nvSpPr>
          <p:cNvPr id="3" name="Shape 1021">
            <a:extLst>
              <a:ext uri="{FF2B5EF4-FFF2-40B4-BE49-F238E27FC236}">
                <a16:creationId xmlns:a16="http://schemas.microsoft.com/office/drawing/2014/main" id="{F8AF6A26-2954-4796-BEF2-495823B6807E}"/>
              </a:ext>
            </a:extLst>
          </p:cNvPr>
          <p:cNvSpPr/>
          <p:nvPr/>
        </p:nvSpPr>
        <p:spPr>
          <a:xfrm>
            <a:off x="416333" y="1877775"/>
            <a:ext cx="2226812" cy="119194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800"/>
            </a:pPr>
            <a:endParaRPr lang="en-US" sz="1200" spc="-41">
              <a:solidFill>
                <a:schemeClr val="bg1">
                  <a:alpha val="60000"/>
                </a:schemeClr>
              </a:solidFill>
              <a:latin typeface="Helvetica Neue"/>
              <a:ea typeface="+mn-lt"/>
              <a:cs typeface="+mn-lt"/>
            </a:endParaRPr>
          </a:p>
        </p:txBody>
      </p:sp>
      <p:sp>
        <p:nvSpPr>
          <p:cNvPr id="4" name="Textfeld 21">
            <a:extLst>
              <a:ext uri="{FF2B5EF4-FFF2-40B4-BE49-F238E27FC236}">
                <a16:creationId xmlns:a16="http://schemas.microsoft.com/office/drawing/2014/main" id="{60BEDFB7-7FF2-4A23-83BC-690EA0B0FA5D}"/>
              </a:ext>
            </a:extLst>
          </p:cNvPr>
          <p:cNvSpPr txBox="1"/>
          <p:nvPr/>
        </p:nvSpPr>
        <p:spPr>
          <a:xfrm>
            <a:off x="610830" y="2070393"/>
            <a:ext cx="18603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alpha val="60000"/>
                  </a:schemeClr>
                </a:solidFill>
                <a:latin typeface="Helvetica Neue"/>
              </a:rPr>
              <a:t>Vermögenserträge</a:t>
            </a:r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Helvetica Neue"/>
              </a:rPr>
              <a:t> und </a:t>
            </a:r>
            <a:r>
              <a:rPr lang="en-US" sz="1200" dirty="0" err="1">
                <a:solidFill>
                  <a:schemeClr val="bg1">
                    <a:alpha val="60000"/>
                  </a:schemeClr>
                </a:solidFill>
                <a:latin typeface="Helvetica Neue"/>
              </a:rPr>
              <a:t>Transfererträge</a:t>
            </a:r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Helvetica Neue"/>
              </a:rPr>
              <a:t> </a:t>
            </a:r>
            <a:r>
              <a:rPr lang="en-US" sz="1200" dirty="0" err="1">
                <a:solidFill>
                  <a:schemeClr val="bg1">
                    <a:alpha val="60000"/>
                  </a:schemeClr>
                </a:solidFill>
                <a:latin typeface="Helvetica Neue"/>
              </a:rPr>
              <a:t>sind</a:t>
            </a:r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Helvetica Neue"/>
              </a:rPr>
              <a:t> </a:t>
            </a:r>
            <a:endParaRPr lang="de-DE" sz="1200" dirty="0">
              <a:solidFill>
                <a:schemeClr val="bg1">
                  <a:alpha val="60000"/>
                </a:schemeClr>
              </a:solidFill>
              <a:latin typeface="Helvetica Neue"/>
              <a:cs typeface="Calibri" panose="020F0502020204030204"/>
            </a:endParaRPr>
          </a:p>
          <a:p>
            <a:pPr algn="ctr"/>
            <a:r>
              <a:rPr lang="en-US" sz="1200" dirty="0" err="1">
                <a:solidFill>
                  <a:schemeClr val="bg1">
                    <a:alpha val="60000"/>
                  </a:schemeClr>
                </a:solidFill>
                <a:latin typeface="Helvetica Neue"/>
              </a:rPr>
              <a:t>über</a:t>
            </a:r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Helvetica Neue"/>
              </a:rPr>
              <a:t> die Jahre </a:t>
            </a:r>
            <a:r>
              <a:rPr lang="en-US" sz="1200" dirty="0" err="1">
                <a:solidFill>
                  <a:schemeClr val="bg1">
                    <a:alpha val="60000"/>
                  </a:schemeClr>
                </a:solidFill>
                <a:latin typeface="Helvetica Neue"/>
              </a:rPr>
              <a:t>ungefähr</a:t>
            </a:r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Helvetica Neue"/>
              </a:rPr>
              <a:t> </a:t>
            </a:r>
            <a:r>
              <a:rPr lang="en-US" sz="1200" dirty="0" err="1">
                <a:solidFill>
                  <a:schemeClr val="bg1">
                    <a:alpha val="60000"/>
                  </a:schemeClr>
                </a:solidFill>
                <a:latin typeface="Helvetica Neue"/>
              </a:rPr>
              <a:t>gleich</a:t>
            </a:r>
            <a:r>
              <a:rPr lang="en-US" sz="1200" dirty="0">
                <a:solidFill>
                  <a:schemeClr val="bg1">
                    <a:alpha val="60000"/>
                  </a:schemeClr>
                </a:solidFill>
                <a:latin typeface="Helvetica Neue"/>
              </a:rPr>
              <a:t> </a:t>
            </a:r>
            <a:r>
              <a:rPr lang="en-US" sz="1200" dirty="0" err="1">
                <a:solidFill>
                  <a:schemeClr val="bg1">
                    <a:alpha val="60000"/>
                  </a:schemeClr>
                </a:solidFill>
                <a:latin typeface="Helvetica Neue"/>
              </a:rPr>
              <a:t>geblieben</a:t>
            </a:r>
            <a:endParaRPr lang="de-DE" sz="1200" dirty="0" err="1">
              <a:solidFill>
                <a:schemeClr val="bg1">
                  <a:alpha val="60000"/>
                </a:schemeClr>
              </a:solidFill>
              <a:latin typeface="Helvetica Neue"/>
              <a:ea typeface="+mn-lt"/>
              <a:cs typeface="+mn-lt"/>
            </a:endParaRPr>
          </a:p>
          <a:p>
            <a:pPr algn="ctr"/>
            <a:endParaRPr lang="de-DE" sz="1200" dirty="0">
              <a:latin typeface="Helvetica Neue"/>
              <a:ea typeface="+mn-lt"/>
              <a:cs typeface="+mn-lt"/>
            </a:endParaRPr>
          </a:p>
        </p:txBody>
      </p:sp>
      <p:sp>
        <p:nvSpPr>
          <p:cNvPr id="6" name="Shape 1021">
            <a:extLst>
              <a:ext uri="{FF2B5EF4-FFF2-40B4-BE49-F238E27FC236}">
                <a16:creationId xmlns:a16="http://schemas.microsoft.com/office/drawing/2014/main" id="{BB6E5B60-68E4-461F-8AA3-4C5AB12D7898}"/>
              </a:ext>
            </a:extLst>
          </p:cNvPr>
          <p:cNvSpPr/>
          <p:nvPr/>
        </p:nvSpPr>
        <p:spPr>
          <a:xfrm>
            <a:off x="421588" y="3662193"/>
            <a:ext cx="2237323" cy="5339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sz="1600" b="1" spc="-41" dirty="0" err="1">
                <a:solidFill>
                  <a:srgbClr val="FFFFFF"/>
                </a:solidFill>
                <a:latin typeface="Helvetica Neue"/>
                <a:sym typeface="Rajdhani Semibold"/>
              </a:rPr>
              <a:t>Entwicklung</a:t>
            </a:r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96772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289913" y="-94593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Aufteilung der Einnahmen im Jahr 2019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394F12BA-2E9B-44E7-B151-DDE615B5E0F7}"/>
              </a:ext>
            </a:extLst>
          </p:cNvPr>
          <p:cNvSpPr>
            <a:spLocks/>
          </p:cNvSpPr>
          <p:nvPr/>
        </p:nvSpPr>
        <p:spPr bwMode="auto">
          <a:xfrm>
            <a:off x="8764536" y="1398182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025036" y="2183990"/>
            <a:ext cx="1656086" cy="812530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Entgelte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machen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mit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dem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Transferertrag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und den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Steuern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den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größten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Anteil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Einnahmen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aus</a:t>
            </a: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9229973" y="1845802"/>
            <a:ext cx="1180898" cy="1723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150" dirty="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Erklärung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BE26C2A5-8BD4-4480-B0D5-851F3D18FF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124134"/>
              </p:ext>
            </p:extLst>
          </p:nvPr>
        </p:nvGraphicFramePr>
        <p:xfrm>
          <a:off x="505169" y="811487"/>
          <a:ext cx="8432800" cy="540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utoShape 3">
            <a:extLst>
              <a:ext uri="{FF2B5EF4-FFF2-40B4-BE49-F238E27FC236}">
                <a16:creationId xmlns:a16="http://schemas.microsoft.com/office/drawing/2014/main" id="{F24A6483-5C64-4360-AC8A-1891B037C2A9}"/>
              </a:ext>
            </a:extLst>
          </p:cNvPr>
          <p:cNvSpPr>
            <a:spLocks/>
          </p:cNvSpPr>
          <p:nvPr/>
        </p:nvSpPr>
        <p:spPr bwMode="auto">
          <a:xfrm>
            <a:off x="9888796" y="3055625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D9D9D9"/>
          </a:solidFill>
          <a:ln w="6350">
            <a:solidFill>
              <a:schemeClr val="tx1">
                <a:alpha val="20000"/>
              </a:schemeClr>
            </a:solidFill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7B1A3CF0-45D5-45B3-A1BE-D32F530CCD45}"/>
              </a:ext>
            </a:extLst>
          </p:cNvPr>
          <p:cNvSpPr txBox="1"/>
          <p:nvPr/>
        </p:nvSpPr>
        <p:spPr>
          <a:xfrm>
            <a:off x="10356410" y="3465558"/>
            <a:ext cx="1180898" cy="1723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150" dirty="0" err="1">
                <a:latin typeface="Helvetica Neue"/>
                <a:ea typeface="Titillium" charset="0"/>
                <a:cs typeface="Titillium" charset="0"/>
              </a:rPr>
              <a:t>Entgelte</a:t>
            </a:r>
            <a:endParaRPr lang="en-US" sz="1200" b="1" spc="150">
              <a:solidFill>
                <a:srgbClr val="920028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0A25BEB-5ADD-4BC9-A446-043A58C8E8F1}"/>
              </a:ext>
            </a:extLst>
          </p:cNvPr>
          <p:cNvSpPr txBox="1"/>
          <p:nvPr/>
        </p:nvSpPr>
        <p:spPr>
          <a:xfrm>
            <a:off x="10020886" y="3743157"/>
            <a:ext cx="1851946" cy="1015663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Entgelte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bestehen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hauptsächlich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aus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den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Einnahmen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Eigenwirtschaftsbetriebe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und </a:t>
            </a:r>
            <a:r>
              <a:rPr lang="en-US" sz="11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Gebühren</a:t>
            </a:r>
            <a:r>
              <a:rPr lang="en-US" sz="11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 sz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6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21444" y="-84083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Aufteilung der Steuereinnahmen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4" name="Diagramm 2">
            <a:extLst>
              <a:ext uri="{FF2B5EF4-FFF2-40B4-BE49-F238E27FC236}">
                <a16:creationId xmlns:a16="http://schemas.microsoft.com/office/drawing/2014/main" id="{A2D88434-C416-4720-AE43-4C157321A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134259"/>
              </p:ext>
            </p:extLst>
          </p:nvPr>
        </p:nvGraphicFramePr>
        <p:xfrm>
          <a:off x="182178" y="946632"/>
          <a:ext cx="8527883" cy="550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A93641CA-2EEC-48A2-9E9B-1DF5325F7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76386"/>
              </p:ext>
            </p:extLst>
          </p:nvPr>
        </p:nvGraphicFramePr>
        <p:xfrm>
          <a:off x="8901364" y="2407482"/>
          <a:ext cx="304889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898">
                  <a:extLst>
                    <a:ext uri="{9D8B030D-6E8A-4147-A177-3AD203B41FA5}">
                      <a16:colId xmlns:a16="http://schemas.microsoft.com/office/drawing/2014/main" val="2753448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Helvetica Neue"/>
                        </a:rPr>
                        <a:t>Prozentuale Steigerung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4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latin typeface="Helvetica Neue"/>
                        </a:rPr>
                        <a:t>Juristische Personen: 58 %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latin typeface="Helvetica Neue"/>
                        </a:rPr>
                        <a:t>Natürliche Personen: 15 %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latin typeface="Helvetica Neue"/>
                        </a:rPr>
                        <a:t>Grundstücksteuer: 8 % (Starke Schwankungen von bis zu 10 %)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latin typeface="Helvetica Neue"/>
                        </a:rPr>
                        <a:t>Gesamt: 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31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90D4D8FB-3AEE-4B73-A2C1-ACA93F3198D3}"/>
              </a:ext>
            </a:extLst>
          </p:cNvPr>
          <p:cNvSpPr>
            <a:spLocks/>
          </p:cNvSpPr>
          <p:nvPr/>
        </p:nvSpPr>
        <p:spPr bwMode="auto">
          <a:xfrm>
            <a:off x="9755771" y="2720936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405527" y="-105103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Steuern pro Bürger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DD09503C-17C2-4E49-B28F-89DDD5C301AE}"/>
              </a:ext>
            </a:extLst>
          </p:cNvPr>
          <p:cNvSpPr txBox="1"/>
          <p:nvPr/>
        </p:nvSpPr>
        <p:spPr>
          <a:xfrm>
            <a:off x="10106909" y="3186071"/>
            <a:ext cx="1474812" cy="1723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150" dirty="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Entwicklung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17EA7FA-B9E2-4ED3-94B9-807AE985EF3F}"/>
              </a:ext>
            </a:extLst>
          </p:cNvPr>
          <p:cNvSpPr txBox="1"/>
          <p:nvPr/>
        </p:nvSpPr>
        <p:spPr>
          <a:xfrm>
            <a:off x="9918342" y="3480695"/>
            <a:ext cx="1851946" cy="1015663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Steuereinnahmen</a:t>
            </a: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natürliche</a:t>
            </a: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Personen</a:t>
            </a: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durch</a:t>
            </a: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die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Anzahl</a:t>
            </a: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Bürger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geteilt</a:t>
            </a: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sind</a:t>
            </a:r>
            <a:r>
              <a:rPr lang="en-US" sz="1100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um 10 % </a:t>
            </a:r>
            <a:r>
              <a:rPr lang="en-US" sz="1100" dirty="0" err="1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gestiegen</a:t>
            </a:r>
            <a:endParaRPr lang="en-US" sz="120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9" name="Diagramm 1">
            <a:extLst>
              <a:ext uri="{FF2B5EF4-FFF2-40B4-BE49-F238E27FC236}">
                <a16:creationId xmlns:a16="http://schemas.microsoft.com/office/drawing/2014/main" id="{50E5197A-2F89-48F6-BEBE-DFDA57738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695417"/>
              </p:ext>
            </p:extLst>
          </p:nvPr>
        </p:nvGraphicFramePr>
        <p:xfrm>
          <a:off x="482671" y="894080"/>
          <a:ext cx="8858011" cy="568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604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405527" y="-84082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Beiträge an Dritte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394F12BA-2E9B-44E7-B151-DDE615B5E0F7}"/>
              </a:ext>
            </a:extLst>
          </p:cNvPr>
          <p:cNvSpPr>
            <a:spLocks/>
          </p:cNvSpPr>
          <p:nvPr/>
        </p:nvSpPr>
        <p:spPr bwMode="auto">
          <a:xfrm>
            <a:off x="226880" y="2314125"/>
            <a:ext cx="2323416" cy="222975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560545" y="3166803"/>
            <a:ext cx="1656086" cy="1015663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Beiträge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Dritte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einzelnen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Departements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fluktuieren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etwas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steigen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in Summe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jedoch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kontinuierlich</a:t>
            </a: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799356" y="2788182"/>
            <a:ext cx="1180898" cy="1766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150" dirty="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Erklärung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4" name="Diagramm 1">
            <a:extLst>
              <a:ext uri="{FF2B5EF4-FFF2-40B4-BE49-F238E27FC236}">
                <a16:creationId xmlns:a16="http://schemas.microsoft.com/office/drawing/2014/main" id="{23CB07BA-287E-423D-82D4-531534BBD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494800"/>
              </p:ext>
            </p:extLst>
          </p:nvPr>
        </p:nvGraphicFramePr>
        <p:xfrm>
          <a:off x="2886270" y="920461"/>
          <a:ext cx="8876211" cy="541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1009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31954" y="-13663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Beiträge an Dritte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10034768" y="2638980"/>
            <a:ext cx="1650641" cy="1329595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Beiträge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Dritte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einzelnen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Departements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fluktuieren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etwas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steigen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in Summe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jedoch</a:t>
            </a:r>
            <a:r>
              <a:rPr lang="en-US" sz="12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kontinuierlich</a:t>
            </a: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86DD21AA-F116-4230-A0AB-96A547CD6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01271"/>
              </p:ext>
            </p:extLst>
          </p:nvPr>
        </p:nvGraphicFramePr>
        <p:xfrm>
          <a:off x="246885" y="939282"/>
          <a:ext cx="8735383" cy="539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" name="Straight Connector 26">
            <a:extLst>
              <a:ext uri="{FF2B5EF4-FFF2-40B4-BE49-F238E27FC236}">
                <a16:creationId xmlns:a16="http://schemas.microsoft.com/office/drawing/2014/main" id="{F14CF42B-7E34-47C8-8C7C-FC3144B8AAE0}"/>
              </a:ext>
            </a:extLst>
          </p:cNvPr>
          <p:cNvCxnSpPr/>
          <p:nvPr/>
        </p:nvCxnSpPr>
        <p:spPr>
          <a:xfrm>
            <a:off x="9967959" y="2921920"/>
            <a:ext cx="0" cy="603377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5">
            <a:extLst>
              <a:ext uri="{FF2B5EF4-FFF2-40B4-BE49-F238E27FC236}">
                <a16:creationId xmlns:a16="http://schemas.microsoft.com/office/drawing/2014/main" id="{9743D08E-81BA-4825-B612-8CBB666F62FA}"/>
              </a:ext>
            </a:extLst>
          </p:cNvPr>
          <p:cNvSpPr txBox="1"/>
          <p:nvPr/>
        </p:nvSpPr>
        <p:spPr>
          <a:xfrm>
            <a:off x="9448800" y="3026388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Helvetica Neue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0676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31954" y="-105103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Beiträge an Dritte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394F12BA-2E9B-44E7-B151-DDE615B5E0F7}"/>
              </a:ext>
            </a:extLst>
          </p:cNvPr>
          <p:cNvSpPr>
            <a:spLocks/>
          </p:cNvSpPr>
          <p:nvPr/>
        </p:nvSpPr>
        <p:spPr bwMode="auto">
          <a:xfrm>
            <a:off x="9381191" y="2439445"/>
            <a:ext cx="2323416" cy="222975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762624" y="3264908"/>
            <a:ext cx="1656086" cy="1015663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Beiträge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Dritte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einzelnen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Departements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fluktuieren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etwas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steigen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in Summe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jedoch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kontinuierlich</a:t>
            </a: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9952450" y="2935273"/>
            <a:ext cx="1180898" cy="1723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150" dirty="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Erklärung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D2A5829-DD17-4B04-967F-D881ECB25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17218"/>
              </p:ext>
            </p:extLst>
          </p:nvPr>
        </p:nvGraphicFramePr>
        <p:xfrm>
          <a:off x="331883" y="989045"/>
          <a:ext cx="8550860" cy="534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08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77A1F4-34B1-481D-A4EC-6E9DFAF7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2006FE-6571-4354-8775-F8708372C2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EF08C8C-5028-DB43-B5CF-C2F0E4ECC5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73664"/>
              </p:ext>
            </p:extLst>
          </p:nvPr>
        </p:nvGraphicFramePr>
        <p:xfrm>
          <a:off x="838200" y="776176"/>
          <a:ext cx="10512547" cy="551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5FE9EC1F-ABE6-8D4A-AC85-59ABFD6E56D6}"/>
              </a:ext>
            </a:extLst>
          </p:cNvPr>
          <p:cNvSpPr txBox="1">
            <a:spLocks/>
          </p:cNvSpPr>
          <p:nvPr/>
        </p:nvSpPr>
        <p:spPr>
          <a:xfrm>
            <a:off x="348864" y="-186331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Entwicklung der Gesamtausgaben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1F6C6FAD-ECFE-5D4C-AD02-CE08ABC7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235978"/>
            <a:ext cx="998254" cy="4854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F99E9BB-F2B0-FF46-BE48-86C7D47596EF}"/>
                  </a:ext>
                </a:extLst>
              </p14:cNvPr>
              <p14:cNvContentPartPr/>
              <p14:nvPr/>
            </p14:nvContentPartPr>
            <p14:xfrm>
              <a:off x="1630822" y="-1036148"/>
              <a:ext cx="36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F99E9BB-F2B0-FF46-BE48-86C7D47596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6502" y="-10404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7383389-164B-E54D-9146-37CA99CC2452}"/>
                  </a:ext>
                </a:extLst>
              </p14:cNvPr>
              <p14:cNvContentPartPr/>
              <p14:nvPr/>
            </p14:nvContentPartPr>
            <p14:xfrm>
              <a:off x="4159462" y="1797052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7383389-164B-E54D-9146-37CA99CC24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6462" y="173405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803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258382" y="-11561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Beiträge an Dritte – Gesamtübersicht logarithmisch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8B979DD-CFDD-400F-AAC7-2726B9EBD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4634"/>
              </p:ext>
            </p:extLst>
          </p:nvPr>
        </p:nvGraphicFramePr>
        <p:xfrm>
          <a:off x="3086793" y="817596"/>
          <a:ext cx="9105207" cy="576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Shape 1021">
            <a:extLst>
              <a:ext uri="{FF2B5EF4-FFF2-40B4-BE49-F238E27FC236}">
                <a16:creationId xmlns:a16="http://schemas.microsoft.com/office/drawing/2014/main" id="{9DE3D2D7-5F62-5949-814B-6E16B2BDA021}"/>
              </a:ext>
            </a:extLst>
          </p:cNvPr>
          <p:cNvSpPr/>
          <p:nvPr/>
        </p:nvSpPr>
        <p:spPr>
          <a:xfrm>
            <a:off x="292421" y="2694096"/>
            <a:ext cx="2794372" cy="664584"/>
          </a:xfrm>
          <a:prstGeom prst="rect">
            <a:avLst/>
          </a:prstGeom>
          <a:solidFill>
            <a:srgbClr val="8E908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b="1" spc="-41" dirty="0" err="1">
                <a:solidFill>
                  <a:srgbClr val="FFFFFF"/>
                </a:solidFill>
                <a:latin typeface="Helvetica Neue"/>
                <a:ea typeface="Rajdhani Semibold"/>
                <a:cs typeface="Raleway"/>
              </a:rPr>
              <a:t>Erklärung</a:t>
            </a:r>
            <a:endParaRPr lang="en-US" b="1" spc="-41" dirty="0">
              <a:solidFill>
                <a:srgbClr val="FFFFFF"/>
              </a:solidFill>
              <a:latin typeface="Helvetica Neue"/>
              <a:ea typeface="Rajdhani Semibold"/>
              <a:cs typeface="Raleway"/>
            </a:endParaRPr>
          </a:p>
        </p:txBody>
      </p:sp>
      <p:sp>
        <p:nvSpPr>
          <p:cNvPr id="19" name="Shape 1021">
            <a:extLst>
              <a:ext uri="{FF2B5EF4-FFF2-40B4-BE49-F238E27FC236}">
                <a16:creationId xmlns:a16="http://schemas.microsoft.com/office/drawing/2014/main" id="{A9176AFB-FF97-5B4B-9A7A-C48F84C7A3EA}"/>
              </a:ext>
            </a:extLst>
          </p:cNvPr>
          <p:cNvSpPr/>
          <p:nvPr/>
        </p:nvSpPr>
        <p:spPr>
          <a:xfrm>
            <a:off x="292421" y="3338588"/>
            <a:ext cx="2794372" cy="1611228"/>
          </a:xfrm>
          <a:prstGeom prst="rect">
            <a:avLst/>
          </a:prstGeom>
          <a:solidFill>
            <a:srgbClr val="BEBFB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  <a:defRPr sz="1800"/>
            </a:pPr>
            <a:endParaRPr lang="de-DE" sz="1200" spc="-41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D3505E20-1E18-2946-B864-C14B7E966C53}"/>
              </a:ext>
            </a:extLst>
          </p:cNvPr>
          <p:cNvSpPr txBox="1"/>
          <p:nvPr/>
        </p:nvSpPr>
        <p:spPr>
          <a:xfrm>
            <a:off x="778696" y="3660150"/>
            <a:ext cx="1972090" cy="864724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Die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Beiträge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an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Dritte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der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einzelnen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Departments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fluktuieren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etwas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,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steigen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in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Summe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jedoch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kontinuierlich</a:t>
            </a:r>
            <a:endParaRPr lang="en-US" sz="1200" spc="-41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233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1">
            <a:extLst>
              <a:ext uri="{FF2B5EF4-FFF2-40B4-BE49-F238E27FC236}">
                <a16:creationId xmlns:a16="http://schemas.microsoft.com/office/drawing/2014/main" id="{8C84D2E0-AB28-4F99-A24E-A40227ED03DD}"/>
              </a:ext>
            </a:extLst>
          </p:cNvPr>
          <p:cNvSpPr/>
          <p:nvPr/>
        </p:nvSpPr>
        <p:spPr>
          <a:xfrm>
            <a:off x="9152766" y="2462950"/>
            <a:ext cx="2794372" cy="78225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800"/>
            </a:pPr>
            <a:r>
              <a:rPr lang="en-US" b="1" spc="-41" dirty="0" err="1">
                <a:solidFill>
                  <a:schemeClr val="bg1"/>
                </a:solidFill>
                <a:latin typeface="Helvetica Neue"/>
                <a:ea typeface="+mn-lt"/>
                <a:cs typeface="+mn-lt"/>
              </a:rPr>
              <a:t>Erklärung</a:t>
            </a:r>
            <a:endParaRPr lang="de-DE" dirty="0" err="1"/>
          </a:p>
          <a:p>
            <a:pPr lvl="0" algn="ctr">
              <a:lnSpc>
                <a:spcPct val="90000"/>
              </a:lnSpc>
              <a:defRPr sz="1800"/>
            </a:pPr>
            <a:endParaRPr lang="en-US" b="1" spc="-41">
              <a:solidFill>
                <a:srgbClr val="FFFFFF"/>
              </a:solidFill>
              <a:latin typeface="Helvetica Neue"/>
              <a:ea typeface="Rajdhani Semibold"/>
              <a:cs typeface="Raleway"/>
            </a:endParaRPr>
          </a:p>
        </p:txBody>
      </p:sp>
      <p:sp>
        <p:nvSpPr>
          <p:cNvPr id="3" name="Shape 1021">
            <a:extLst>
              <a:ext uri="{FF2B5EF4-FFF2-40B4-BE49-F238E27FC236}">
                <a16:creationId xmlns:a16="http://schemas.microsoft.com/office/drawing/2014/main" id="{14B98B58-4D3C-4E4E-A431-C733A9890149}"/>
              </a:ext>
            </a:extLst>
          </p:cNvPr>
          <p:cNvSpPr/>
          <p:nvPr/>
        </p:nvSpPr>
        <p:spPr>
          <a:xfrm>
            <a:off x="9152766" y="3107443"/>
            <a:ext cx="2800002" cy="161122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  <a:defRPr sz="1800"/>
            </a:pPr>
            <a:endParaRPr lang="de-DE" sz="1200" spc="-41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258382" y="-13663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Ergebnisse der Eigenwirtschaftsbetriebe – 2015 – 2020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695621" y="3313705"/>
            <a:ext cx="1750679" cy="1218795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Bis auf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einige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wenige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Jahre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sind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die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Ergebnisse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Eigenwirtschafts-betriebe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meist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positiv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 Die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Zusammensetzung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Betriebe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ändert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sich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häufig</a:t>
            </a: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4" name="Diagramm 7">
            <a:extLst>
              <a:ext uri="{FF2B5EF4-FFF2-40B4-BE49-F238E27FC236}">
                <a16:creationId xmlns:a16="http://schemas.microsoft.com/office/drawing/2014/main" id="{11B3FB68-D869-4405-8287-7C5DC1219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563709"/>
              </p:ext>
            </p:extLst>
          </p:nvPr>
        </p:nvGraphicFramePr>
        <p:xfrm>
          <a:off x="258382" y="1011620"/>
          <a:ext cx="8565052" cy="536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1248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258382" y="-12612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Ergebnisse der Eigenwirtschaftsbetriebe – 2018 – 2020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394F12BA-2E9B-44E7-B151-DDE615B5E0F7}"/>
              </a:ext>
            </a:extLst>
          </p:cNvPr>
          <p:cNvSpPr>
            <a:spLocks/>
          </p:cNvSpPr>
          <p:nvPr/>
        </p:nvSpPr>
        <p:spPr bwMode="auto">
          <a:xfrm>
            <a:off x="9381190" y="2167302"/>
            <a:ext cx="2381601" cy="234171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795657" y="2954289"/>
            <a:ext cx="1656086" cy="1237262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Eigenwirtschafts-betriebe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nach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denen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ab 2018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aufgeteilt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wurde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wiesen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seit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diesem  Jahr </a:t>
            </a:r>
            <a:r>
              <a:rPr lang="en-US" sz="110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jährlich</a:t>
            </a:r>
            <a:r>
              <a:rPr lang="en-US" sz="110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Betriebsgewinne aus</a:t>
            </a: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9978726" y="2640420"/>
            <a:ext cx="118089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b="1" spc="15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Erklärung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2" name="Diagramm 1">
            <a:extLst>
              <a:ext uri="{FF2B5EF4-FFF2-40B4-BE49-F238E27FC236}">
                <a16:creationId xmlns:a16="http://schemas.microsoft.com/office/drawing/2014/main" id="{D830A0F9-2A4D-470C-BA80-6762D217E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573729"/>
              </p:ext>
            </p:extLst>
          </p:nvPr>
        </p:nvGraphicFramePr>
        <p:xfrm>
          <a:off x="258382" y="1103586"/>
          <a:ext cx="8360101" cy="523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4626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258382" y="-13663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Ertrag und Aufwand der technischen Betriebe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EE3C17DE-A0FA-4DF4-A291-AD5D77FB1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717227"/>
              </p:ext>
            </p:extLst>
          </p:nvPr>
        </p:nvGraphicFramePr>
        <p:xfrm>
          <a:off x="3230181" y="941043"/>
          <a:ext cx="8844709" cy="539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Shape 1021">
            <a:extLst>
              <a:ext uri="{FF2B5EF4-FFF2-40B4-BE49-F238E27FC236}">
                <a16:creationId xmlns:a16="http://schemas.microsoft.com/office/drawing/2014/main" id="{846779DE-8801-B64A-B4FB-27BC71C4D042}"/>
              </a:ext>
            </a:extLst>
          </p:cNvPr>
          <p:cNvSpPr/>
          <p:nvPr/>
        </p:nvSpPr>
        <p:spPr>
          <a:xfrm>
            <a:off x="258382" y="2381896"/>
            <a:ext cx="2794372" cy="664584"/>
          </a:xfrm>
          <a:prstGeom prst="rect">
            <a:avLst/>
          </a:prstGeom>
          <a:solidFill>
            <a:srgbClr val="6F717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en-US" b="1" spc="-41" dirty="0" err="1">
                <a:solidFill>
                  <a:srgbClr val="FFFFFF"/>
                </a:solidFill>
                <a:latin typeface="Helvetica Neue"/>
                <a:ea typeface="Rajdhani Semibold"/>
                <a:cs typeface="Raleway"/>
              </a:rPr>
              <a:t>Erklärung</a:t>
            </a:r>
            <a:endParaRPr lang="en-US" b="1" spc="-41" dirty="0">
              <a:solidFill>
                <a:srgbClr val="FFFFFF"/>
              </a:solidFill>
              <a:latin typeface="Helvetica Neue"/>
              <a:ea typeface="Rajdhani Semibold"/>
              <a:cs typeface="Raleway"/>
            </a:endParaRPr>
          </a:p>
        </p:txBody>
      </p:sp>
      <p:sp>
        <p:nvSpPr>
          <p:cNvPr id="17" name="Shape 1021">
            <a:extLst>
              <a:ext uri="{FF2B5EF4-FFF2-40B4-BE49-F238E27FC236}">
                <a16:creationId xmlns:a16="http://schemas.microsoft.com/office/drawing/2014/main" id="{6F6B94C5-563E-B54E-91B0-95269BD6CBD4}"/>
              </a:ext>
            </a:extLst>
          </p:cNvPr>
          <p:cNvSpPr/>
          <p:nvPr/>
        </p:nvSpPr>
        <p:spPr>
          <a:xfrm>
            <a:off x="258382" y="3026388"/>
            <a:ext cx="2794372" cy="1611228"/>
          </a:xfrm>
          <a:prstGeom prst="rect">
            <a:avLst/>
          </a:prstGeom>
          <a:solidFill>
            <a:srgbClr val="94969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  <a:defRPr sz="1800"/>
            </a:pPr>
            <a:endParaRPr lang="de-DE" sz="1200" spc="-41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97B5AD71-6C4B-2945-8A6F-56F3EB616D0A}"/>
              </a:ext>
            </a:extLst>
          </p:cNvPr>
          <p:cNvSpPr txBox="1"/>
          <p:nvPr/>
        </p:nvSpPr>
        <p:spPr>
          <a:xfrm>
            <a:off x="809726" y="3183863"/>
            <a:ext cx="1830257" cy="1086323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Aufgrund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von Ein- und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Ausgliederungen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fluktuieren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die Ein- und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Ausgaben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, das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Ergebnis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ist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jedoch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recht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konstant</a:t>
            </a:r>
            <a:r>
              <a:rPr lang="en-US" sz="1200" spc="-41" dirty="0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1200" spc="-41" dirty="0" err="1">
                <a:solidFill>
                  <a:srgbClr val="FFFFFF"/>
                </a:solidFill>
                <a:latin typeface="Helvetica Neue"/>
              </a:rPr>
              <a:t>negativ</a:t>
            </a:r>
            <a:endParaRPr lang="en-US" sz="1200" spc="-41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8531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289913" y="-12612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latin typeface="Flama"/>
                <a:ea typeface="Helvetica Neue" panose="02000503000000020004" pitchFamily="2" charset="0"/>
                <a:cs typeface="Helvetica Neue" panose="02000503000000020004" pitchFamily="2" charset="0"/>
              </a:rPr>
              <a:t>Haushaltsanierung 2007</a:t>
            </a:r>
            <a:endParaRPr lang="de-DE" sz="200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1F0C2F2-85C4-BA47-B3F8-61EDAA954338}"/>
              </a:ext>
            </a:extLst>
          </p:cNvPr>
          <p:cNvGraphicFramePr>
            <a:graphicFrameLocks/>
          </p:cNvGraphicFramePr>
          <p:nvPr/>
        </p:nvGraphicFramePr>
        <p:xfrm>
          <a:off x="746013" y="2804572"/>
          <a:ext cx="67564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52F130E-5744-4840-8CDD-0BD164AC274B}"/>
              </a:ext>
            </a:extLst>
          </p:cNvPr>
          <p:cNvGraphicFramePr>
            <a:graphicFrameLocks/>
          </p:cNvGraphicFramePr>
          <p:nvPr/>
        </p:nvGraphicFramePr>
        <p:xfrm>
          <a:off x="679389" y="900709"/>
          <a:ext cx="4998720" cy="19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0BAE10E1-A9EB-A643-90CD-3226C343E479}"/>
              </a:ext>
            </a:extLst>
          </p:cNvPr>
          <p:cNvGraphicFramePr>
            <a:graphicFrameLocks/>
          </p:cNvGraphicFramePr>
          <p:nvPr/>
        </p:nvGraphicFramePr>
        <p:xfrm>
          <a:off x="6095999" y="900709"/>
          <a:ext cx="5349987" cy="19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hape 1021">
            <a:extLst>
              <a:ext uri="{FF2B5EF4-FFF2-40B4-BE49-F238E27FC236}">
                <a16:creationId xmlns:a16="http://schemas.microsoft.com/office/drawing/2014/main" id="{5B732ED6-E663-43F0-B593-DA39F15B0D5A}"/>
              </a:ext>
            </a:extLst>
          </p:cNvPr>
          <p:cNvSpPr/>
          <p:nvPr/>
        </p:nvSpPr>
        <p:spPr>
          <a:xfrm>
            <a:off x="8592151" y="3382794"/>
            <a:ext cx="2794372" cy="78225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800"/>
            </a:pPr>
            <a:r>
              <a:rPr lang="en-US" b="1" spc="-41" dirty="0" err="1">
                <a:solidFill>
                  <a:schemeClr val="bg1"/>
                </a:solidFill>
                <a:latin typeface="Helvetica Neue"/>
                <a:ea typeface="+mn-lt"/>
                <a:cs typeface="+mn-lt"/>
              </a:rPr>
              <a:t>Ziele</a:t>
            </a:r>
            <a:r>
              <a:rPr lang="en-US" b="1" spc="-41" dirty="0">
                <a:solidFill>
                  <a:schemeClr val="bg1"/>
                </a:solidFill>
                <a:latin typeface="Helvetica Neue"/>
                <a:ea typeface="+mn-lt"/>
                <a:cs typeface="+mn-lt"/>
              </a:rPr>
              <a:t>/ </a:t>
            </a:r>
            <a:r>
              <a:rPr lang="en-US" b="1" spc="-41" dirty="0" err="1">
                <a:solidFill>
                  <a:schemeClr val="bg1"/>
                </a:solidFill>
                <a:latin typeface="Helvetica Neue"/>
                <a:ea typeface="+mn-lt"/>
                <a:cs typeface="+mn-lt"/>
              </a:rPr>
              <a:t>Sanierung</a:t>
            </a:r>
            <a:endParaRPr lang="en-US" spc="-41" dirty="0">
              <a:solidFill>
                <a:schemeClr val="bg1"/>
              </a:solidFill>
              <a:ea typeface="+mn-lt"/>
              <a:cs typeface="+mn-lt"/>
            </a:endParaRPr>
          </a:p>
          <a:p>
            <a:pPr lvl="0" algn="ctr">
              <a:lnSpc>
                <a:spcPct val="90000"/>
              </a:lnSpc>
              <a:defRPr sz="1800"/>
            </a:pPr>
            <a:endParaRPr lang="en-US" b="1" spc="-41" dirty="0">
              <a:solidFill>
                <a:srgbClr val="FFFFFF"/>
              </a:solidFill>
              <a:latin typeface="Helvetica Neue"/>
              <a:ea typeface="Rajdhani Semibold"/>
              <a:cs typeface="Raleway"/>
            </a:endParaRPr>
          </a:p>
        </p:txBody>
      </p:sp>
      <p:sp>
        <p:nvSpPr>
          <p:cNvPr id="3" name="Shape 1021">
            <a:extLst>
              <a:ext uri="{FF2B5EF4-FFF2-40B4-BE49-F238E27FC236}">
                <a16:creationId xmlns:a16="http://schemas.microsoft.com/office/drawing/2014/main" id="{8B9BBD45-F918-4D9D-BB88-3D326A6FAF83}"/>
              </a:ext>
            </a:extLst>
          </p:cNvPr>
          <p:cNvSpPr/>
          <p:nvPr/>
        </p:nvSpPr>
        <p:spPr>
          <a:xfrm>
            <a:off x="8592152" y="4059943"/>
            <a:ext cx="2800002" cy="161122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120000"/>
              </a:lnSpc>
              <a:defRPr sz="1800"/>
            </a:pP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Reduktion</a:t>
            </a:r>
            <a:r>
              <a:rPr lang="en-US" sz="1200" spc="-41" dirty="0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 des </a:t>
            </a: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Aufwandsüberschusses</a:t>
            </a:r>
            <a:r>
              <a:rPr lang="en-US" sz="1200" spc="-41" dirty="0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 in den </a:t>
            </a: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angebenen</a:t>
            </a:r>
            <a:r>
              <a:rPr lang="en-US" sz="1200" spc="-41" dirty="0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 </a:t>
            </a: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Kategorien</a:t>
            </a:r>
            <a:endParaRPr lang="en-US" sz="1200" spc="-41" dirty="0">
              <a:solidFill>
                <a:schemeClr val="bg1">
                  <a:alpha val="60000"/>
                </a:schemeClr>
              </a:solidFill>
              <a:ea typeface="+mn-lt"/>
              <a:cs typeface="+mn-lt"/>
              <a:sym typeface="Rajdhani Semibold"/>
            </a:endParaRPr>
          </a:p>
          <a:p>
            <a:pPr algn="ctr">
              <a:lnSpc>
                <a:spcPct val="120000"/>
              </a:lnSpc>
              <a:defRPr sz="1800"/>
            </a:pPr>
            <a:endParaRPr lang="en-US" sz="1200" spc="-41" dirty="0">
              <a:ea typeface="+mn-lt"/>
              <a:cs typeface="+mn-lt"/>
              <a:sym typeface="Rajdhani Semibold"/>
            </a:endParaRPr>
          </a:p>
          <a:p>
            <a:pPr algn="ctr">
              <a:lnSpc>
                <a:spcPct val="120000"/>
              </a:lnSpc>
              <a:defRPr sz="1800"/>
            </a:pP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Negativen</a:t>
            </a:r>
            <a:r>
              <a:rPr lang="en-US" sz="1200" spc="-41" dirty="0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 </a:t>
            </a: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Zahlen</a:t>
            </a:r>
            <a:r>
              <a:rPr lang="en-US" sz="1200" spc="-41" dirty="0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 </a:t>
            </a: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bedeuten</a:t>
            </a:r>
            <a:r>
              <a:rPr lang="en-US" sz="1200" spc="-41" dirty="0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 </a:t>
            </a:r>
            <a:r>
              <a:rPr lang="en-US" sz="1200" spc="-41" dirty="0" err="1">
                <a:solidFill>
                  <a:schemeClr val="bg1">
                    <a:alpha val="60000"/>
                  </a:schemeClr>
                </a:solidFill>
                <a:latin typeface="Helvetica Neue"/>
                <a:sym typeface="Rajdhani Semibold"/>
              </a:rPr>
              <a:t>Gewinn</a:t>
            </a:r>
            <a:endParaRPr lang="en-US" sz="1200" spc="-41" dirty="0">
              <a:solidFill>
                <a:schemeClr val="bg1">
                  <a:alpha val="60000"/>
                </a:schemeClr>
              </a:solidFill>
              <a:ea typeface="+mn-lt"/>
              <a:cs typeface="+mn-lt"/>
              <a:sym typeface="Rajdhani Semibold"/>
            </a:endParaRPr>
          </a:p>
          <a:p>
            <a:pPr lvl="0" algn="ctr">
              <a:lnSpc>
                <a:spcPct val="90000"/>
              </a:lnSpc>
              <a:defRPr sz="1800"/>
            </a:pPr>
            <a:endParaRPr lang="de-DE" sz="1200" spc="-41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845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73996" y="-11561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Haushaltsanierung 2007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394F12BA-2E9B-44E7-B151-DDE615B5E0F7}"/>
              </a:ext>
            </a:extLst>
          </p:cNvPr>
          <p:cNvSpPr>
            <a:spLocks/>
          </p:cNvSpPr>
          <p:nvPr/>
        </p:nvSpPr>
        <p:spPr bwMode="auto">
          <a:xfrm>
            <a:off x="9148331" y="2151840"/>
            <a:ext cx="2852459" cy="273746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490268" y="2945138"/>
            <a:ext cx="2168583" cy="1530868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Auswandsüberschüsse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Stadtpolizei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bleiben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konstant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dem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Bevölkerungswachstum</a:t>
            </a: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lnSpc>
                <a:spcPct val="120000"/>
              </a:lnSpc>
            </a:pPr>
            <a:endParaRPr lang="en-US" sz="120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Spitex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und Städtische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Heime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bringen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Gewinne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ein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9984111" y="2619515"/>
            <a:ext cx="1180898" cy="1892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b="1" spc="15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Erklärung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graphicFrame>
        <p:nvGraphicFramePr>
          <p:cNvPr id="12" name="Diagramm 1">
            <a:extLst>
              <a:ext uri="{FF2B5EF4-FFF2-40B4-BE49-F238E27FC236}">
                <a16:creationId xmlns:a16="http://schemas.microsoft.com/office/drawing/2014/main" id="{A073E87F-E0FE-5747-8B6A-F850F6205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32837"/>
              </p:ext>
            </p:extLst>
          </p:nvPr>
        </p:nvGraphicFramePr>
        <p:xfrm>
          <a:off x="242616" y="1009402"/>
          <a:ext cx="8695738" cy="540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1756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21444" y="-136634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 err="1">
                <a:ea typeface="Helvetica Neue" panose="02000503000000020004" pitchFamily="2" charset="0"/>
                <a:cs typeface="Helvetica Neue" panose="02000503000000020004" pitchFamily="2" charset="0"/>
              </a:rPr>
              <a:t>Effort</a:t>
            </a:r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 14+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815887" y="3906954"/>
            <a:ext cx="2137831" cy="491801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Sparprogramm </a:t>
            </a:r>
            <a:r>
              <a:rPr lang="en-US" sz="1400" b="1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wurde</a:t>
            </a:r>
            <a:r>
              <a:rPr lang="en-US" sz="14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2014 </a:t>
            </a:r>
            <a:r>
              <a:rPr lang="en-US" sz="1400" b="1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eingeleitet</a:t>
            </a:r>
            <a:endParaRPr lang="en-US" sz="1200" dirty="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10049426" y="1460186"/>
            <a:ext cx="118089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b="1" spc="150" dirty="0" err="1">
                <a:latin typeface="Helvetica Neue"/>
                <a:ea typeface="Titillium" charset="0"/>
                <a:cs typeface="Titillium" charset="0"/>
              </a:rPr>
              <a:t>Ziele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4458D0-3DDF-4561-8F9D-5EFA83E13847}"/>
              </a:ext>
            </a:extLst>
          </p:cNvPr>
          <p:cNvSpPr txBox="1"/>
          <p:nvPr/>
        </p:nvSpPr>
        <p:spPr>
          <a:xfrm rot="16200000">
            <a:off x="7803691" y="3987234"/>
            <a:ext cx="226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Budget</a:t>
            </a:r>
            <a:endParaRPr lang="de-DE" b="1">
              <a:solidFill>
                <a:schemeClr val="bg1"/>
              </a:solidFill>
            </a:endParaRP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B2832A85-5CB5-FC4D-937A-3B1AE97D3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08124"/>
              </p:ext>
            </p:extLst>
          </p:nvPr>
        </p:nvGraphicFramePr>
        <p:xfrm>
          <a:off x="191210" y="926423"/>
          <a:ext cx="8528086" cy="275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76A83CE8-58EB-1A4F-8646-FC4CA531C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81031"/>
              </p:ext>
            </p:extLst>
          </p:nvPr>
        </p:nvGraphicFramePr>
        <p:xfrm>
          <a:off x="141141" y="3768736"/>
          <a:ext cx="8796381" cy="280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" name="Straight Connector 26">
            <a:extLst>
              <a:ext uri="{FF2B5EF4-FFF2-40B4-BE49-F238E27FC236}">
                <a16:creationId xmlns:a16="http://schemas.microsoft.com/office/drawing/2014/main" id="{F2EF8F93-9B85-4E8C-96CA-E833AEA217D2}"/>
              </a:ext>
            </a:extLst>
          </p:cNvPr>
          <p:cNvCxnSpPr/>
          <p:nvPr/>
        </p:nvCxnSpPr>
        <p:spPr>
          <a:xfrm>
            <a:off x="9761130" y="1947648"/>
            <a:ext cx="0" cy="603377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6">
            <a:extLst>
              <a:ext uri="{FF2B5EF4-FFF2-40B4-BE49-F238E27FC236}">
                <a16:creationId xmlns:a16="http://schemas.microsoft.com/office/drawing/2014/main" id="{F0048802-3236-4B3A-8456-77040E66AE08}"/>
              </a:ext>
            </a:extLst>
          </p:cNvPr>
          <p:cNvCxnSpPr/>
          <p:nvPr/>
        </p:nvCxnSpPr>
        <p:spPr>
          <a:xfrm>
            <a:off x="9788345" y="3852647"/>
            <a:ext cx="0" cy="603377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16">
            <a:extLst>
              <a:ext uri="{FF2B5EF4-FFF2-40B4-BE49-F238E27FC236}">
                <a16:creationId xmlns:a16="http://schemas.microsoft.com/office/drawing/2014/main" id="{8BB29DB4-CC4E-4BC2-953D-DFABA82E3D5D}"/>
              </a:ext>
            </a:extLst>
          </p:cNvPr>
          <p:cNvSpPr txBox="1"/>
          <p:nvPr/>
        </p:nvSpPr>
        <p:spPr>
          <a:xfrm>
            <a:off x="9203871" y="2035627"/>
            <a:ext cx="6858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Helvetica Neue"/>
              </a:rPr>
              <a:t>01</a:t>
            </a:r>
            <a:r>
              <a:rPr lang="en-US" sz="2200" b="1" dirty="0">
                <a:latin typeface="Helvetica Neue"/>
                <a:ea typeface="Titillium Light"/>
                <a:cs typeface="Titillium Light"/>
              </a:rPr>
              <a:t>​</a:t>
            </a:r>
            <a:endParaRPr lang="de-DE" sz="2200" b="1">
              <a:latin typeface="Helvetica Neue"/>
            </a:endParaRPr>
          </a:p>
        </p:txBody>
      </p:sp>
      <p:sp>
        <p:nvSpPr>
          <p:cNvPr id="6" name="Textfeld 17">
            <a:extLst>
              <a:ext uri="{FF2B5EF4-FFF2-40B4-BE49-F238E27FC236}">
                <a16:creationId xmlns:a16="http://schemas.microsoft.com/office/drawing/2014/main" id="{6B63B9B0-9B22-49EE-8D0F-E32C133EAE80}"/>
              </a:ext>
            </a:extLst>
          </p:cNvPr>
          <p:cNvSpPr txBox="1"/>
          <p:nvPr/>
        </p:nvSpPr>
        <p:spPr>
          <a:xfrm>
            <a:off x="9268275" y="3967868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Helvetica Neue"/>
              </a:rPr>
              <a:t>02</a:t>
            </a:r>
            <a:endParaRPr lang="de-DE">
              <a:latin typeface="Titillium Light"/>
            </a:endParaRPr>
          </a:p>
        </p:txBody>
      </p:sp>
      <p:sp>
        <p:nvSpPr>
          <p:cNvPr id="8" name="Textfeld 18">
            <a:extLst>
              <a:ext uri="{FF2B5EF4-FFF2-40B4-BE49-F238E27FC236}">
                <a16:creationId xmlns:a16="http://schemas.microsoft.com/office/drawing/2014/main" id="{5D52788B-DCA4-4538-B8C8-3BD3E06CB155}"/>
              </a:ext>
            </a:extLst>
          </p:cNvPr>
          <p:cNvSpPr txBox="1"/>
          <p:nvPr/>
        </p:nvSpPr>
        <p:spPr>
          <a:xfrm>
            <a:off x="9731828" y="1779814"/>
            <a:ext cx="200841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err="1">
                <a:latin typeface="Helvetica Neue"/>
                <a:cs typeface="Hadassah Friedlaender"/>
              </a:rPr>
              <a:t>Reduktion</a:t>
            </a:r>
            <a:r>
              <a:rPr lang="en-US" sz="1400" b="1" dirty="0">
                <a:latin typeface="Helvetica Neue"/>
                <a:cs typeface="Hadassah Friedlaender"/>
              </a:rPr>
              <a:t> des </a:t>
            </a:r>
            <a:endParaRPr lang="de-DE" sz="1400" b="1">
              <a:latin typeface="Helvetica Neue"/>
              <a:cs typeface="Hadassah Friedlaender"/>
            </a:endParaRPr>
          </a:p>
          <a:p>
            <a:pPr algn="ctr"/>
            <a:r>
              <a:rPr lang="en-US" sz="1400" b="1" dirty="0" err="1">
                <a:latin typeface="Helvetica Neue"/>
                <a:cs typeface="Hadassah Friedlaender"/>
              </a:rPr>
              <a:t>Aufwandsüberschus</a:t>
            </a:r>
            <a:r>
              <a:rPr lang="en-US" sz="1400" b="1" dirty="0">
                <a:latin typeface="Helvetica Neue"/>
                <a:cs typeface="Hadassah Friedlaender"/>
              </a:rPr>
              <a:t> es in den </a:t>
            </a:r>
            <a:r>
              <a:rPr lang="en-US" sz="1400" b="1" dirty="0" err="1">
                <a:latin typeface="Helvetica Neue"/>
                <a:cs typeface="Hadassah Friedlaender"/>
              </a:rPr>
              <a:t>angebenen</a:t>
            </a:r>
            <a:endParaRPr lang="de-DE" sz="1400" b="1">
              <a:latin typeface="Helvetica Neue"/>
              <a:cs typeface="Hadassah Friedlaender"/>
            </a:endParaRPr>
          </a:p>
          <a:p>
            <a:pPr algn="ctr"/>
            <a:r>
              <a:rPr lang="en-US" sz="1400" b="1" dirty="0">
                <a:latin typeface="Helvetica Neue"/>
                <a:cs typeface="Hadassah Friedlaender"/>
              </a:rPr>
              <a:t> </a:t>
            </a:r>
            <a:r>
              <a:rPr lang="en-US" sz="1400" b="1" dirty="0" err="1">
                <a:latin typeface="Helvetica Neue"/>
                <a:cs typeface="Hadassah Friedlaender"/>
              </a:rPr>
              <a:t>Kategorien</a:t>
            </a:r>
            <a:endParaRPr lang="de-DE" sz="1400" b="1">
              <a:latin typeface="Helvetica Neue"/>
              <a:ea typeface="+mn-lt"/>
              <a:cs typeface="Hadassah Friedlaender"/>
            </a:endParaRPr>
          </a:p>
          <a:p>
            <a:pPr algn="l"/>
            <a:endParaRPr lang="de-DE" sz="1400" b="1" dirty="0">
              <a:latin typeface="Helvetica Neue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9030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394266" y="-148646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 err="1">
                <a:ea typeface="Helvetica Neue" panose="02000503000000020004" pitchFamily="2" charset="0"/>
                <a:cs typeface="Helvetica Neue" panose="02000503000000020004" pitchFamily="2" charset="0"/>
              </a:rPr>
              <a:t>Effort</a:t>
            </a:r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 14+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9F4BA302-A0E8-4FFE-874F-523BE4C8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394F12BA-2E9B-44E7-B151-DDE615B5E0F7}"/>
              </a:ext>
            </a:extLst>
          </p:cNvPr>
          <p:cNvSpPr>
            <a:spLocks/>
          </p:cNvSpPr>
          <p:nvPr/>
        </p:nvSpPr>
        <p:spPr bwMode="auto">
          <a:xfrm>
            <a:off x="9148331" y="2157283"/>
            <a:ext cx="2852459" cy="273746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F4C6006-ACF8-448E-B98B-635023A2366F}"/>
              </a:ext>
            </a:extLst>
          </p:cNvPr>
          <p:cNvSpPr txBox="1"/>
          <p:nvPr/>
        </p:nvSpPr>
        <p:spPr>
          <a:xfrm>
            <a:off x="9426363" y="2960536"/>
            <a:ext cx="2296393" cy="1402115"/>
          </a:xfrm>
          <a:prstGeom prst="rect">
            <a:avLst/>
          </a:prstGeom>
          <a:noFill/>
        </p:spPr>
        <p:txBody>
          <a:bodyPr wrap="square" lIns="0" tIns="0" rIns="6858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Überschüsse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sind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nach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2014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vor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Allem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in der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Sozial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- und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Erwachsenenhilfe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zurückgegangen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  <a:endParaRPr lang="en-US" sz="1200" dirty="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Mit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Ausnahme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der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Primarschule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sind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die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Überschüsse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pro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Einwohner</a:t>
            </a:r>
            <a:r>
              <a:rPr lang="en-US" sz="1100" dirty="0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 err="1">
                <a:solidFill>
                  <a:schemeClr val="bg1">
                    <a:alpha val="6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niedriger</a:t>
            </a:r>
            <a:endParaRPr lang="en-US" sz="1200" dirty="0">
              <a:solidFill>
                <a:schemeClr val="bg1">
                  <a:alpha val="6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ADE090D-9B2A-4092-A964-4F6168405FE7}"/>
              </a:ext>
            </a:extLst>
          </p:cNvPr>
          <p:cNvSpPr txBox="1"/>
          <p:nvPr/>
        </p:nvSpPr>
        <p:spPr>
          <a:xfrm>
            <a:off x="9984111" y="2648231"/>
            <a:ext cx="118089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500" b="1" spc="150" err="1">
                <a:solidFill>
                  <a:schemeClr val="bg1"/>
                </a:solidFill>
                <a:latin typeface="Helvetica Neue"/>
                <a:ea typeface="Titillium" charset="0"/>
                <a:cs typeface="Titillium" charset="0"/>
              </a:rPr>
              <a:t>Erklärung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graphicFrame>
        <p:nvGraphicFramePr>
          <p:cNvPr id="8" name="Diagramm 1">
            <a:extLst>
              <a:ext uri="{FF2B5EF4-FFF2-40B4-BE49-F238E27FC236}">
                <a16:creationId xmlns:a16="http://schemas.microsoft.com/office/drawing/2014/main" id="{00456A05-38E0-5B47-A44E-11DC11DCF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614838"/>
              </p:ext>
            </p:extLst>
          </p:nvPr>
        </p:nvGraphicFramePr>
        <p:xfrm>
          <a:off x="258381" y="823264"/>
          <a:ext cx="8723239" cy="291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3">
            <a:extLst>
              <a:ext uri="{FF2B5EF4-FFF2-40B4-BE49-F238E27FC236}">
                <a16:creationId xmlns:a16="http://schemas.microsoft.com/office/drawing/2014/main" id="{EF1B133D-1CBA-8D4C-A32B-885F94866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397472"/>
              </p:ext>
            </p:extLst>
          </p:nvPr>
        </p:nvGraphicFramePr>
        <p:xfrm>
          <a:off x="258382" y="3746073"/>
          <a:ext cx="8597114" cy="283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828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EC8D75-79FE-A442-A034-5FB07C42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2006FE-6571-4354-8775-F8708372C227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graphicFrame>
        <p:nvGraphicFramePr>
          <p:cNvPr id="8" name="Diagramm 4">
            <a:extLst>
              <a:ext uri="{FF2B5EF4-FFF2-40B4-BE49-F238E27FC236}">
                <a16:creationId xmlns:a16="http://schemas.microsoft.com/office/drawing/2014/main" id="{DBEC6647-BA25-8E4C-B375-D9422CEB3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55859"/>
              </p:ext>
            </p:extLst>
          </p:nvPr>
        </p:nvGraphicFramePr>
        <p:xfrm>
          <a:off x="248222" y="776175"/>
          <a:ext cx="9216130" cy="567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" descr="Logo&#10;&#10;Description automatically generated">
            <a:extLst>
              <a:ext uri="{FF2B5EF4-FFF2-40B4-BE49-F238E27FC236}">
                <a16:creationId xmlns:a16="http://schemas.microsoft.com/office/drawing/2014/main" id="{72B5ADC1-D89B-034D-B165-063E4F08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235978"/>
            <a:ext cx="998254" cy="48549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80FCF61-7AEA-7240-9C56-08F896E1E204}"/>
              </a:ext>
            </a:extLst>
          </p:cNvPr>
          <p:cNvSpPr txBox="1">
            <a:spLocks/>
          </p:cNvSpPr>
          <p:nvPr/>
        </p:nvSpPr>
        <p:spPr>
          <a:xfrm>
            <a:off x="248222" y="-128821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Entwicklung der Ausgaben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223DAF2E-A58C-924C-AC6F-DE3BA97CA036}"/>
              </a:ext>
            </a:extLst>
          </p:cNvPr>
          <p:cNvSpPr>
            <a:spLocks/>
          </p:cNvSpPr>
          <p:nvPr/>
        </p:nvSpPr>
        <p:spPr bwMode="auto">
          <a:xfrm>
            <a:off x="9570704" y="2818867"/>
            <a:ext cx="2116127" cy="20308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718EB76-C095-6A4E-BFD1-26D9286F233B}"/>
              </a:ext>
            </a:extLst>
          </p:cNvPr>
          <p:cNvSpPr txBox="1"/>
          <p:nvPr/>
        </p:nvSpPr>
        <p:spPr>
          <a:xfrm>
            <a:off x="9702795" y="3620897"/>
            <a:ext cx="1851946" cy="644472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Die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Gesamtausgaben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sind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von 2010 bis 2019 um 25% </a:t>
            </a:r>
            <a:r>
              <a:rPr lang="en-US" sz="1200" err="1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gestiegen</a:t>
            </a:r>
            <a:r>
              <a:rPr lang="en-US" sz="1200">
                <a:solidFill>
                  <a:schemeClr val="bg1">
                    <a:alpha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394BC2D-D203-104D-98F0-6EB7DB928BDB}"/>
              </a:ext>
            </a:extLst>
          </p:cNvPr>
          <p:cNvSpPr txBox="1"/>
          <p:nvPr/>
        </p:nvSpPr>
        <p:spPr>
          <a:xfrm>
            <a:off x="10038319" y="3326692"/>
            <a:ext cx="1180898" cy="151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150" err="1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rPr>
              <a:t>Entwicklung</a:t>
            </a:r>
            <a:endParaRPr lang="en-US" sz="1200" b="1" spc="150">
              <a:solidFill>
                <a:schemeClr val="bg1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6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982F6-8D1D-9E4A-AE3B-E09EE53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2006FE-6571-4354-8775-F8708372C22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Diagramm 1">
            <a:extLst>
              <a:ext uri="{FF2B5EF4-FFF2-40B4-BE49-F238E27FC236}">
                <a16:creationId xmlns:a16="http://schemas.microsoft.com/office/drawing/2014/main" id="{BD3CC476-88D2-1847-9ABF-5FA666775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085380"/>
              </p:ext>
            </p:extLst>
          </p:nvPr>
        </p:nvGraphicFramePr>
        <p:xfrm>
          <a:off x="297969" y="706529"/>
          <a:ext cx="11534343" cy="278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Logo&#10;&#10;Description automatically generated">
            <a:extLst>
              <a:ext uri="{FF2B5EF4-FFF2-40B4-BE49-F238E27FC236}">
                <a16:creationId xmlns:a16="http://schemas.microsoft.com/office/drawing/2014/main" id="{A039C5A9-F383-1D49-8921-4F5DD17B3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235978"/>
            <a:ext cx="998254" cy="48549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4FFD4B0-34FA-094D-A807-0B926CB3CB31}"/>
              </a:ext>
            </a:extLst>
          </p:cNvPr>
          <p:cNvSpPr txBox="1">
            <a:spLocks/>
          </p:cNvSpPr>
          <p:nvPr/>
        </p:nvSpPr>
        <p:spPr>
          <a:xfrm>
            <a:off x="248222" y="-136010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Entwicklung der Ausgaben</a:t>
            </a:r>
          </a:p>
        </p:txBody>
      </p:sp>
      <p:graphicFrame>
        <p:nvGraphicFramePr>
          <p:cNvPr id="9" name="Diagramm 4">
            <a:extLst>
              <a:ext uri="{FF2B5EF4-FFF2-40B4-BE49-F238E27FC236}">
                <a16:creationId xmlns:a16="http://schemas.microsoft.com/office/drawing/2014/main" id="{BABC5B98-425F-6848-BDC0-D2E954666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172747"/>
              </p:ext>
            </p:extLst>
          </p:nvPr>
        </p:nvGraphicFramePr>
        <p:xfrm>
          <a:off x="350521" y="3540132"/>
          <a:ext cx="11490959" cy="263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713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24511C4-2225-0F4D-BFBE-D2AB54398F8F}"/>
              </a:ext>
            </a:extLst>
          </p:cNvPr>
          <p:cNvSpPr txBox="1">
            <a:spLocks/>
          </p:cNvSpPr>
          <p:nvPr/>
        </p:nvSpPr>
        <p:spPr>
          <a:xfrm>
            <a:off x="257477" y="-3450"/>
            <a:ext cx="9938241" cy="6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Budgetabweichungen &amp; Abweichungsgründe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7894111-2B1C-C149-9E55-898BCD958F03}"/>
              </a:ext>
            </a:extLst>
          </p:cNvPr>
          <p:cNvGrpSpPr/>
          <p:nvPr/>
        </p:nvGrpSpPr>
        <p:grpSpPr>
          <a:xfrm>
            <a:off x="8701588" y="1567143"/>
            <a:ext cx="2847129" cy="4291393"/>
            <a:chOff x="8771644" y="1066586"/>
            <a:chExt cx="1785381" cy="2710974"/>
          </a:xfrm>
        </p:grpSpPr>
        <p:sp>
          <p:nvSpPr>
            <p:cNvPr id="29" name="Shape 1030">
              <a:extLst>
                <a:ext uri="{FF2B5EF4-FFF2-40B4-BE49-F238E27FC236}">
                  <a16:creationId xmlns:a16="http://schemas.microsoft.com/office/drawing/2014/main" id="{223C9A8A-B5AF-224C-9F24-D2E1ED052183}"/>
                </a:ext>
              </a:extLst>
            </p:cNvPr>
            <p:cNvSpPr/>
            <p:nvPr/>
          </p:nvSpPr>
          <p:spPr>
            <a:xfrm>
              <a:off x="8771644" y="1066586"/>
              <a:ext cx="1785379" cy="80346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r>
                <a:rPr lang="de-DE" sz="1600" b="1" spc="-24">
                  <a:solidFill>
                    <a:srgbClr val="FFFFFF"/>
                  </a:solidFill>
                  <a:latin typeface="Raleway"/>
                  <a:ea typeface="Rajdhani Semibold"/>
                  <a:cs typeface="Raleway"/>
                  <a:sym typeface="Rajdhani Medium"/>
                </a:rPr>
                <a:t>Ab 2016 sehr hohe Budgetüberschreitungen</a:t>
              </a:r>
              <a:endParaRPr sz="2800" b="1" spc="-41">
                <a:solidFill>
                  <a:srgbClr val="FFFFFF"/>
                </a:solidFill>
                <a:latin typeface="Raleway"/>
                <a:ea typeface="Rajdhani Semibold"/>
                <a:cs typeface="Raleway"/>
                <a:sym typeface="Rajdhani Semibold"/>
              </a:endParaRPr>
            </a:p>
          </p:txBody>
        </p:sp>
        <p:sp>
          <p:nvSpPr>
            <p:cNvPr id="30" name="Shape 1031">
              <a:extLst>
                <a:ext uri="{FF2B5EF4-FFF2-40B4-BE49-F238E27FC236}">
                  <a16:creationId xmlns:a16="http://schemas.microsoft.com/office/drawing/2014/main" id="{FA4753F2-D0CA-0045-9B27-E9630E08FE9F}"/>
                </a:ext>
              </a:extLst>
            </p:cNvPr>
            <p:cNvSpPr/>
            <p:nvPr/>
          </p:nvSpPr>
          <p:spPr>
            <a:xfrm>
              <a:off x="8771645" y="1870053"/>
              <a:ext cx="1785379" cy="372711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algn="ctr">
                <a:defRPr sz="1800" spc="0"/>
              </a:pPr>
              <a:r>
                <a:rPr lang="de-DE" sz="1400" spc="-20">
                  <a:latin typeface="Calibri Light"/>
                  <a:cs typeface="Raleway"/>
                </a:rPr>
                <a:t>Sehr große Differenz Department für  Finanzen (75%) </a:t>
              </a:r>
            </a:p>
            <a:p>
              <a:pPr algn="ctr">
                <a:defRPr sz="1800" spc="0"/>
              </a:pPr>
              <a:r>
                <a:rPr lang="de-DE" sz="1400" spc="-20">
                  <a:latin typeface="Calibri Light"/>
                  <a:cs typeface="Raleway"/>
                </a:rPr>
                <a:t>(Differenz in übrigen AG-Beiträge)</a:t>
              </a:r>
              <a:endParaRPr sz="1400" spc="-20">
                <a:latin typeface="Calibri Light"/>
                <a:cs typeface="Raleway"/>
              </a:endParaRPr>
            </a:p>
          </p:txBody>
        </p:sp>
        <p:sp>
          <p:nvSpPr>
            <p:cNvPr id="31" name="Shape 1032">
              <a:extLst>
                <a:ext uri="{FF2B5EF4-FFF2-40B4-BE49-F238E27FC236}">
                  <a16:creationId xmlns:a16="http://schemas.microsoft.com/office/drawing/2014/main" id="{77213465-6F9B-CF43-9905-A9A3C02BDBFD}"/>
                </a:ext>
              </a:extLst>
            </p:cNvPr>
            <p:cNvSpPr/>
            <p:nvPr/>
          </p:nvSpPr>
          <p:spPr>
            <a:xfrm>
              <a:off x="8771644" y="2236538"/>
              <a:ext cx="1785379" cy="357739"/>
            </a:xfrm>
            <a:prstGeom prst="rect">
              <a:avLst/>
            </a:prstGeom>
            <a:solidFill>
              <a:srgbClr val="F7F7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>
                <a:defRPr sz="1800" spc="0"/>
              </a:pPr>
              <a:r>
                <a:rPr lang="de-DE" sz="1400" spc="-20">
                  <a:latin typeface="Calibri Light" panose="020F0302020204030204" pitchFamily="34" charset="0"/>
                  <a:cs typeface="Raleway"/>
                </a:rPr>
                <a:t>große Differenz Department       Technische Betriebe (18%)</a:t>
              </a:r>
              <a:endParaRPr sz="1400" spc="-20">
                <a:latin typeface="Calibri Light" panose="020F0302020204030204" pitchFamily="34" charset="0"/>
                <a:cs typeface="Raleway"/>
              </a:endParaRPr>
            </a:p>
          </p:txBody>
        </p:sp>
        <p:sp>
          <p:nvSpPr>
            <p:cNvPr id="32" name="Shape 1033">
              <a:extLst>
                <a:ext uri="{FF2B5EF4-FFF2-40B4-BE49-F238E27FC236}">
                  <a16:creationId xmlns:a16="http://schemas.microsoft.com/office/drawing/2014/main" id="{43B3AD8E-2956-F647-B493-6826BCB93B29}"/>
                </a:ext>
              </a:extLst>
            </p:cNvPr>
            <p:cNvSpPr/>
            <p:nvPr/>
          </p:nvSpPr>
          <p:spPr>
            <a:xfrm>
              <a:off x="8771644" y="2588544"/>
              <a:ext cx="1785379" cy="314603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>
                <a:defRPr sz="1800" spc="0"/>
              </a:pPr>
              <a:r>
                <a:rPr lang="de-DE" sz="1400" spc="-20">
                  <a:latin typeface="Calibri Light" panose="020F0302020204030204" pitchFamily="34" charset="0"/>
                  <a:cs typeface="Raleway"/>
                </a:rPr>
                <a:t>große Differenz im Department Technische Betreibe (36%)</a:t>
              </a:r>
              <a:endParaRPr sz="1400" spc="-20">
                <a:latin typeface="Calibri Light" panose="020F0302020204030204" pitchFamily="34" charset="0"/>
                <a:cs typeface="Raleway"/>
              </a:endParaRPr>
            </a:p>
          </p:txBody>
        </p:sp>
        <p:sp>
          <p:nvSpPr>
            <p:cNvPr id="33" name="Shape 1034">
              <a:extLst>
                <a:ext uri="{FF2B5EF4-FFF2-40B4-BE49-F238E27FC236}">
                  <a16:creationId xmlns:a16="http://schemas.microsoft.com/office/drawing/2014/main" id="{608FCB4F-4714-E844-82AB-28700E7F1488}"/>
                </a:ext>
              </a:extLst>
            </p:cNvPr>
            <p:cNvSpPr/>
            <p:nvPr/>
          </p:nvSpPr>
          <p:spPr>
            <a:xfrm>
              <a:off x="8771644" y="2902654"/>
              <a:ext cx="1785379" cy="357739"/>
            </a:xfrm>
            <a:prstGeom prst="rect">
              <a:avLst/>
            </a:prstGeom>
            <a:solidFill>
              <a:srgbClr val="F7F7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lvl="0" algn="ctr">
                <a:defRPr sz="1800" spc="0"/>
              </a:pPr>
              <a:r>
                <a:rPr lang="de-DE" sz="1400" spc="-20">
                  <a:latin typeface="Calibri Light" panose="020F0302020204030204" pitchFamily="34" charset="0"/>
                  <a:cs typeface="Raleway"/>
                </a:rPr>
                <a:t>große Differenz Department     Technische Betriebe (34%)</a:t>
              </a:r>
              <a:endParaRPr sz="1400" spc="-20">
                <a:latin typeface="Calibri Light" panose="020F0302020204030204" pitchFamily="34" charset="0"/>
                <a:cs typeface="Raleway"/>
              </a:endParaRPr>
            </a:p>
          </p:txBody>
        </p:sp>
        <p:sp>
          <p:nvSpPr>
            <p:cNvPr id="34" name="Shape 1035">
              <a:extLst>
                <a:ext uri="{FF2B5EF4-FFF2-40B4-BE49-F238E27FC236}">
                  <a16:creationId xmlns:a16="http://schemas.microsoft.com/office/drawing/2014/main" id="{D23B07ED-0769-E84F-B345-02B5435A6020}"/>
                </a:ext>
              </a:extLst>
            </p:cNvPr>
            <p:cNvSpPr/>
            <p:nvPr/>
          </p:nvSpPr>
          <p:spPr>
            <a:xfrm>
              <a:off x="8771646" y="3248434"/>
              <a:ext cx="1785379" cy="529126"/>
            </a:xfrm>
            <a:prstGeom prst="rect">
              <a:avLst/>
            </a:prstGeom>
            <a:solidFill>
              <a:srgbClr val="E9E9E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2700" spc="-53">
                  <a:latin typeface="Rajdhani Medium"/>
                  <a:ea typeface="Rajdhani Medium"/>
                  <a:cs typeface="Rajdhani Medium"/>
                  <a:sym typeface="Rajdhani Medium"/>
                </a:defRPr>
              </a:lvl1pPr>
            </a:lstStyle>
            <a:p>
              <a:pPr algn="ctr">
                <a:defRPr sz="1800" spc="0"/>
              </a:pPr>
              <a:r>
                <a:rPr lang="de-DE" sz="1400" b="1" spc="-20">
                  <a:latin typeface="Calibri Light"/>
                  <a:cs typeface="Raleway"/>
                </a:rPr>
                <a:t>Vor allem große Differenzen bei Department für Technische </a:t>
              </a:r>
            </a:p>
            <a:p>
              <a:pPr algn="ctr">
                <a:defRPr sz="1800" spc="0"/>
              </a:pPr>
              <a:r>
                <a:rPr lang="de-DE" sz="1400" b="1" spc="-20">
                  <a:latin typeface="Calibri Light"/>
                  <a:cs typeface="Raleway"/>
                </a:rPr>
                <a:t>Betriebe und Finanzen</a:t>
              </a:r>
              <a:endParaRPr sz="1400" b="1" spc="-20">
                <a:latin typeface="Calibri Light"/>
                <a:cs typeface="Raleway"/>
              </a:endParaRPr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CADFB682-702D-C545-BEED-3CAFCD58301E}"/>
              </a:ext>
            </a:extLst>
          </p:cNvPr>
          <p:cNvSpPr txBox="1"/>
          <p:nvPr/>
        </p:nvSpPr>
        <p:spPr>
          <a:xfrm>
            <a:off x="11546955" y="294206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2016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C296826-E1F7-9049-9BA1-83E1BCD71C32}"/>
              </a:ext>
            </a:extLst>
          </p:cNvPr>
          <p:cNvSpPr txBox="1"/>
          <p:nvPr/>
        </p:nvSpPr>
        <p:spPr>
          <a:xfrm>
            <a:off x="11560241" y="460716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2019</a:t>
            </a:r>
          </a:p>
        </p:txBody>
      </p:sp>
      <p:sp>
        <p:nvSpPr>
          <p:cNvPr id="43" name="Pfeil nach unten 42">
            <a:extLst>
              <a:ext uri="{FF2B5EF4-FFF2-40B4-BE49-F238E27FC236}">
                <a16:creationId xmlns:a16="http://schemas.microsoft.com/office/drawing/2014/main" id="{CDF56EB2-D304-154C-B84F-67CCD6EBA76F}"/>
              </a:ext>
            </a:extLst>
          </p:cNvPr>
          <p:cNvSpPr/>
          <p:nvPr/>
        </p:nvSpPr>
        <p:spPr>
          <a:xfrm>
            <a:off x="11783528" y="3296808"/>
            <a:ext cx="161586" cy="1310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3" descr="Logo&#10;&#10;Description automatically generated">
            <a:extLst>
              <a:ext uri="{FF2B5EF4-FFF2-40B4-BE49-F238E27FC236}">
                <a16:creationId xmlns:a16="http://schemas.microsoft.com/office/drawing/2014/main" id="{7F372B6B-5AD7-4493-8FE2-02D3B2E5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F4C47984-D194-0044-8DA2-247E3F508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327164"/>
              </p:ext>
            </p:extLst>
          </p:nvPr>
        </p:nvGraphicFramePr>
        <p:xfrm>
          <a:off x="117662" y="935469"/>
          <a:ext cx="8575508" cy="585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6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81959-27C3-C44A-B686-0BE3E46B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6" name="Diagramm 7">
            <a:extLst>
              <a:ext uri="{FF2B5EF4-FFF2-40B4-BE49-F238E27FC236}">
                <a16:creationId xmlns:a16="http://schemas.microsoft.com/office/drawing/2014/main" id="{862EC044-92BD-BB4B-A60D-B68F899BB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49596"/>
              </p:ext>
            </p:extLst>
          </p:nvPr>
        </p:nvGraphicFramePr>
        <p:xfrm>
          <a:off x="248471" y="721024"/>
          <a:ext cx="11001375" cy="541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" descr="Logo&#10;&#10;Description automatically generated">
            <a:extLst>
              <a:ext uri="{FF2B5EF4-FFF2-40B4-BE49-F238E27FC236}">
                <a16:creationId xmlns:a16="http://schemas.microsoft.com/office/drawing/2014/main" id="{6EE8A1C7-8284-FB4F-AE67-EBED84DC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60" y="6235978"/>
            <a:ext cx="998254" cy="48549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994A0B7-9424-DF4C-8D27-2270E0367C98}"/>
              </a:ext>
            </a:extLst>
          </p:cNvPr>
          <p:cNvSpPr txBox="1">
            <a:spLocks/>
          </p:cNvSpPr>
          <p:nvPr/>
        </p:nvSpPr>
        <p:spPr>
          <a:xfrm>
            <a:off x="248222" y="-159757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Absolute Budgetabweichungen</a:t>
            </a:r>
            <a:endParaRPr lang="de-DE" sz="20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6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097A8C1-35AF-E246-A636-1829A4961673}"/>
              </a:ext>
            </a:extLst>
          </p:cNvPr>
          <p:cNvSpPr txBox="1">
            <a:spLocks/>
          </p:cNvSpPr>
          <p:nvPr/>
        </p:nvSpPr>
        <p:spPr>
          <a:xfrm>
            <a:off x="248222" y="-243840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Anteile der Departments an den Gesamtkosten und Bevölkerungszahlen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909425A-CC7F-4F4D-A8E5-A7FBD9CD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093113"/>
            <a:ext cx="998254" cy="485497"/>
          </a:xfrm>
          <a:prstGeom prst="rect">
            <a:avLst/>
          </a:prstGeom>
        </p:spPr>
      </p:pic>
      <p:grpSp>
        <p:nvGrpSpPr>
          <p:cNvPr id="14" name="Group 5">
            <a:extLst>
              <a:ext uri="{FF2B5EF4-FFF2-40B4-BE49-F238E27FC236}">
                <a16:creationId xmlns:a16="http://schemas.microsoft.com/office/drawing/2014/main" id="{474EAED8-55A4-8047-94C5-DDB5089C09AC}"/>
              </a:ext>
            </a:extLst>
          </p:cNvPr>
          <p:cNvGrpSpPr/>
          <p:nvPr/>
        </p:nvGrpSpPr>
        <p:grpSpPr>
          <a:xfrm>
            <a:off x="10005237" y="1537265"/>
            <a:ext cx="2059702" cy="4167962"/>
            <a:chOff x="3957849" y="1009934"/>
            <a:chExt cx="3753136" cy="4872250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94E06382-CBBA-5945-8687-7EBC26BC2641}"/>
                </a:ext>
              </a:extLst>
            </p:cNvPr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7C5599EB-6403-CB4D-A711-22C58BE2A260}"/>
                </a:ext>
              </a:extLst>
            </p:cNvPr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solidFill>
              <a:srgbClr val="871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Pentagon 2">
              <a:extLst>
                <a:ext uri="{FF2B5EF4-FFF2-40B4-BE49-F238E27FC236}">
                  <a16:creationId xmlns:a16="http://schemas.microsoft.com/office/drawing/2014/main" id="{9D9B8D41-22EA-B848-9F7E-880E0E9F790C}"/>
                </a:ext>
              </a:extLst>
            </p:cNvPr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solidFill>
              <a:srgbClr val="871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936BBE30-5A42-2649-BCB9-74C28B22FF61}"/>
                </a:ext>
              </a:extLst>
            </p:cNvPr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solidFill>
              <a:srgbClr val="871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E43F263F-4AA1-C94E-BF4C-1D169BCD18B2}"/>
              </a:ext>
            </a:extLst>
          </p:cNvPr>
          <p:cNvSpPr txBox="1"/>
          <p:nvPr/>
        </p:nvSpPr>
        <p:spPr>
          <a:xfrm>
            <a:off x="10053408" y="1980263"/>
            <a:ext cx="195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err="1">
                <a:solidFill>
                  <a:schemeClr val="bg1"/>
                </a:solidFill>
                <a:latin typeface="Flama" pitchFamily="2" charset="77"/>
                <a:cs typeface="Arial" panose="020B0604020202020204" pitchFamily="34" charset="0"/>
              </a:rPr>
              <a:t>Kosten</a:t>
            </a:r>
            <a:r>
              <a:rPr lang="en-US" sz="1600" b="1" i="1">
                <a:solidFill>
                  <a:schemeClr val="bg1"/>
                </a:solidFill>
                <a:latin typeface="Flama" pitchFamily="2" charset="77"/>
                <a:cs typeface="Arial" panose="020B0604020202020204" pitchFamily="34" charset="0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Flama" pitchFamily="2" charset="77"/>
                <a:cs typeface="Arial" panose="020B0604020202020204" pitchFamily="34" charset="0"/>
              </a:rPr>
              <a:t>gestiegen</a:t>
            </a:r>
            <a:endParaRPr lang="en-US" sz="1600" b="1" i="1">
              <a:solidFill>
                <a:schemeClr val="bg1"/>
              </a:solidFill>
              <a:latin typeface="Flama" pitchFamily="2" charset="77"/>
              <a:cs typeface="Arial" panose="020B0604020202020204" pitchFamily="34" charset="0"/>
            </a:endParaRPr>
          </a:p>
        </p:txBody>
      </p:sp>
      <p:graphicFrame>
        <p:nvGraphicFramePr>
          <p:cNvPr id="22" name="Table 23">
            <a:extLst>
              <a:ext uri="{FF2B5EF4-FFF2-40B4-BE49-F238E27FC236}">
                <a16:creationId xmlns:a16="http://schemas.microsoft.com/office/drawing/2014/main" id="{94FAD60E-CA87-3945-83E7-1C06F621D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64962"/>
              </p:ext>
            </p:extLst>
          </p:nvPr>
        </p:nvGraphicFramePr>
        <p:xfrm>
          <a:off x="10005237" y="2763430"/>
          <a:ext cx="2059701" cy="262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948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sz="1500" b="0" i="0">
                          <a:solidFill>
                            <a:schemeClr val="tx1"/>
                          </a:solidFill>
                          <a:latin typeface="Helvetica Neue"/>
                          <a:cs typeface="Arial"/>
                        </a:rPr>
                        <a:t>Kosten steigen ab 2016 stärker</a:t>
                      </a:r>
                      <a:endParaRPr lang="en-US" sz="1500" b="0" i="0" err="1">
                        <a:solidFill>
                          <a:schemeClr val="tx1"/>
                        </a:solidFill>
                        <a:latin typeface="Helvetica Neue"/>
                        <a:cs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79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sz="1500" b="0" i="0">
                          <a:latin typeface="Helvetica Neue"/>
                          <a:cs typeface="Arial"/>
                        </a:rPr>
                        <a:t>Kosten Schule und Sport stark gestiegen</a:t>
                      </a:r>
                      <a:endParaRPr lang="en-US" sz="1500" b="0" i="0" err="1">
                        <a:latin typeface="Helvetica Neue"/>
                        <a:cs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>
                          <a:solidFill>
                            <a:schemeClr val="tx1"/>
                          </a:solidFill>
                          <a:latin typeface="Helvetica Neue"/>
                          <a:cs typeface="Arial"/>
                        </a:rPr>
                        <a:t>Kosten Soziales stark gewachsen</a:t>
                      </a:r>
                      <a:endParaRPr lang="en-US" sz="1500" b="0" i="0" err="1">
                        <a:solidFill>
                          <a:schemeClr val="tx1"/>
                        </a:solidFill>
                        <a:latin typeface="Helvetica Neue"/>
                        <a:cs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>
                          <a:solidFill>
                            <a:schemeClr val="tx1"/>
                          </a:solidFill>
                          <a:latin typeface="Helvetica Neue"/>
                          <a:cs typeface="Arial"/>
                        </a:rPr>
                        <a:t>Kosten Technische Betriebe stark gewachsen</a:t>
                      </a:r>
                      <a:endParaRPr lang="en-US" sz="1500" b="0" i="0" err="1">
                        <a:solidFill>
                          <a:schemeClr val="tx1"/>
                        </a:solidFill>
                        <a:latin typeface="Helvetica Neue"/>
                        <a:cs typeface="Arial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Diagramm 5">
            <a:extLst>
              <a:ext uri="{FF2B5EF4-FFF2-40B4-BE49-F238E27FC236}">
                <a16:creationId xmlns:a16="http://schemas.microsoft.com/office/drawing/2014/main" id="{B481C6B1-6260-464D-ABB0-087E01799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819932"/>
              </p:ext>
            </p:extLst>
          </p:nvPr>
        </p:nvGraphicFramePr>
        <p:xfrm>
          <a:off x="0" y="-15158"/>
          <a:ext cx="10005236" cy="688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856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964B91-4B6C-1148-B53B-8CED7271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8</a:t>
            </a:fld>
            <a:endParaRPr lang="de-DE"/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59822059-91CE-F142-8177-307A032E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60" y="6235978"/>
            <a:ext cx="998254" cy="48549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0757267-7F92-F642-B2B3-37AC395E4C22}"/>
              </a:ext>
            </a:extLst>
          </p:cNvPr>
          <p:cNvSpPr txBox="1">
            <a:spLocks/>
          </p:cNvSpPr>
          <p:nvPr/>
        </p:nvSpPr>
        <p:spPr>
          <a:xfrm>
            <a:off x="248222" y="-128226"/>
            <a:ext cx="9938241" cy="77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rgbClr val="92172C"/>
                </a:solidFill>
                <a:latin typeface="Flama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de-DE" sz="2000">
                <a:ea typeface="Helvetica Neue" panose="02000503000000020004" pitchFamily="2" charset="0"/>
                <a:cs typeface="Helvetica Neue" panose="02000503000000020004" pitchFamily="2" charset="0"/>
              </a:rPr>
              <a:t>Entwicklung der Personalkosten und der Sachaufwände</a:t>
            </a:r>
          </a:p>
        </p:txBody>
      </p:sp>
      <p:graphicFrame>
        <p:nvGraphicFramePr>
          <p:cNvPr id="7" name="Diagramm 1">
            <a:extLst>
              <a:ext uri="{FF2B5EF4-FFF2-40B4-BE49-F238E27FC236}">
                <a16:creationId xmlns:a16="http://schemas.microsoft.com/office/drawing/2014/main" id="{81D1ADDB-C72F-1841-9A21-59F391236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979821"/>
              </p:ext>
            </p:extLst>
          </p:nvPr>
        </p:nvGraphicFramePr>
        <p:xfrm>
          <a:off x="174650" y="943545"/>
          <a:ext cx="6176097" cy="261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8">
            <a:extLst>
              <a:ext uri="{FF2B5EF4-FFF2-40B4-BE49-F238E27FC236}">
                <a16:creationId xmlns:a16="http://schemas.microsoft.com/office/drawing/2014/main" id="{E1BFD4EA-E09A-2743-9515-776397E81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796098"/>
              </p:ext>
            </p:extLst>
          </p:nvPr>
        </p:nvGraphicFramePr>
        <p:xfrm>
          <a:off x="6543538" y="820758"/>
          <a:ext cx="4592041" cy="273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12">
            <a:extLst>
              <a:ext uri="{FF2B5EF4-FFF2-40B4-BE49-F238E27FC236}">
                <a16:creationId xmlns:a16="http://schemas.microsoft.com/office/drawing/2014/main" id="{57037797-E95A-CF4A-8CDB-3AFA3E5B44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572072"/>
              </p:ext>
            </p:extLst>
          </p:nvPr>
        </p:nvGraphicFramePr>
        <p:xfrm>
          <a:off x="246572" y="3843473"/>
          <a:ext cx="6260179" cy="27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4">
            <a:extLst>
              <a:ext uri="{FF2B5EF4-FFF2-40B4-BE49-F238E27FC236}">
                <a16:creationId xmlns:a16="http://schemas.microsoft.com/office/drawing/2014/main" id="{FB29F95B-604D-7D4B-88D0-7AAAEC9A7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467142"/>
              </p:ext>
            </p:extLst>
          </p:nvPr>
        </p:nvGraphicFramePr>
        <p:xfrm>
          <a:off x="6541246" y="38434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447575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ESPRIT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0029"/>
      </a:accent1>
      <a:accent2>
        <a:srgbClr val="6F0722"/>
      </a:accent2>
      <a:accent3>
        <a:srgbClr val="BEBFBE"/>
      </a:accent3>
      <a:accent4>
        <a:srgbClr val="949696"/>
      </a:accent4>
      <a:accent5>
        <a:srgbClr val="545552"/>
      </a:accent5>
      <a:accent6>
        <a:srgbClr val="000100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>
            <a:solidFill>
              <a:schemeClr val="bg1">
                <a:lumMod val="6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2293E267D45746B245899BCF8DAB30" ma:contentTypeVersion="12" ma:contentTypeDescription="Ein neues Dokument erstellen." ma:contentTypeScope="" ma:versionID="441f7a0c51184aa30eed9c8ba848c457">
  <xsd:schema xmlns:xsd="http://www.w3.org/2001/XMLSchema" xmlns:xs="http://www.w3.org/2001/XMLSchema" xmlns:p="http://schemas.microsoft.com/office/2006/metadata/properties" xmlns:ns2="3956e566-289f-4c9b-a4a0-9d49ce1a9f40" xmlns:ns3="c6f7853b-be12-4d42-a75b-bc2d70a375b5" targetNamespace="http://schemas.microsoft.com/office/2006/metadata/properties" ma:root="true" ma:fieldsID="8ab8279fa93676c90864d0600b743de5" ns2:_="" ns3:_="">
    <xsd:import namespace="3956e566-289f-4c9b-a4a0-9d49ce1a9f40"/>
    <xsd:import namespace="c6f7853b-be12-4d42-a75b-bc2d70a37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6e566-289f-4c9b-a4a0-9d49ce1a9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7853b-be12-4d42-a75b-bc2d70a375b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FC90E5-86E7-4ED5-BC0F-6571D31462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C11581-8D04-428C-976D-3947BCB197AD}">
  <ds:schemaRefs>
    <ds:schemaRef ds:uri="3956e566-289f-4c9b-a4a0-9d49ce1a9f40"/>
    <ds:schemaRef ds:uri="c6f7853b-be12-4d42-a75b-bc2d70a375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403472-A4CF-4ACD-A725-342DCE73572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c6f7853b-be12-4d42-a75b-bc2d70a375b5"/>
    <ds:schemaRef ds:uri="http://schemas.microsoft.com/office/infopath/2007/PartnerControls"/>
    <ds:schemaRef ds:uri="http://schemas.openxmlformats.org/package/2006/metadata/core-properties"/>
    <ds:schemaRef ds:uri="3956e566-289f-4c9b-a4a0-9d49ce1a9f4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Breitbild</PresentationFormat>
  <Paragraphs>279</Paragraphs>
  <Slides>37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Flama</vt:lpstr>
      <vt:lpstr>Hele</vt:lpstr>
      <vt:lpstr>Helvetica Neue</vt:lpstr>
      <vt:lpstr>Raleway</vt:lpstr>
      <vt:lpstr>Times</vt:lpstr>
      <vt:lpstr>Titil</vt:lpstr>
      <vt:lpstr>Titillium</vt:lpstr>
      <vt:lpstr>Titillium Light</vt:lpstr>
      <vt:lpstr>Larissa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Jablonski, Gabriel</dc:creator>
  <cp:lastModifiedBy>Thomas Anwander</cp:lastModifiedBy>
  <cp:revision>18</cp:revision>
  <dcterms:created xsi:type="dcterms:W3CDTF">2020-12-02T15:37:12Z</dcterms:created>
  <dcterms:modified xsi:type="dcterms:W3CDTF">2020-12-22T17:11:16Z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0x0101005B2293E267D45746B245899BCF8DAB30</vt:lpwstr>
  </property>
</Properties>
</file>